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5" r:id="rId12"/>
    <p:sldId id="263" r:id="rId13"/>
    <p:sldId id="264" r:id="rId14"/>
    <p:sldId id="269" r:id="rId15"/>
  </p:sldIdLst>
  <p:sldSz cx="6858000" cy="9144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69" autoAdjust="0"/>
    <p:restoredTop sz="94660"/>
  </p:normalViewPr>
  <p:slideViewPr>
    <p:cSldViewPr>
      <p:cViewPr varScale="1">
        <p:scale>
          <a:sx n="52" d="100"/>
          <a:sy n="52" d="100"/>
        </p:scale>
        <p:origin x="-180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08C-4245-473E-BC76-EAE89F4287D9}" type="datetimeFigureOut">
              <a:rPr lang="en-US" smtClean="0"/>
              <a:pPr/>
              <a:t>10/24/2009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26BCF-8878-4C8A-99D8-400C500DD3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08C-4245-473E-BC76-EAE89F4287D9}" type="datetimeFigureOut">
              <a:rPr lang="en-US" smtClean="0"/>
              <a:pPr/>
              <a:t>10/24/2009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26BCF-8878-4C8A-99D8-400C500DD3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08C-4245-473E-BC76-EAE89F4287D9}" type="datetimeFigureOut">
              <a:rPr lang="en-US" smtClean="0"/>
              <a:pPr/>
              <a:t>10/24/2009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26BCF-8878-4C8A-99D8-400C500DD3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08C-4245-473E-BC76-EAE89F4287D9}" type="datetimeFigureOut">
              <a:rPr lang="en-US" smtClean="0"/>
              <a:pPr/>
              <a:t>10/24/2009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26BCF-8878-4C8A-99D8-400C500DD3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08C-4245-473E-BC76-EAE89F4287D9}" type="datetimeFigureOut">
              <a:rPr lang="en-US" smtClean="0"/>
              <a:pPr/>
              <a:t>10/24/2009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26BCF-8878-4C8A-99D8-400C500DD3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08C-4245-473E-BC76-EAE89F4287D9}" type="datetimeFigureOut">
              <a:rPr lang="en-US" smtClean="0"/>
              <a:pPr/>
              <a:t>10/24/2009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26BCF-8878-4C8A-99D8-400C500DD3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08C-4245-473E-BC76-EAE89F4287D9}" type="datetimeFigureOut">
              <a:rPr lang="en-US" smtClean="0"/>
              <a:pPr/>
              <a:t>10/24/2009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26BCF-8878-4C8A-99D8-400C500DD3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08C-4245-473E-BC76-EAE89F4287D9}" type="datetimeFigureOut">
              <a:rPr lang="en-US" smtClean="0"/>
              <a:pPr/>
              <a:t>10/24/2009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26BCF-8878-4C8A-99D8-400C500DD3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08C-4245-473E-BC76-EAE89F4287D9}" type="datetimeFigureOut">
              <a:rPr lang="en-US" smtClean="0"/>
              <a:pPr/>
              <a:t>10/24/2009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26BCF-8878-4C8A-99D8-400C500DD3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08C-4245-473E-BC76-EAE89F4287D9}" type="datetimeFigureOut">
              <a:rPr lang="en-US" smtClean="0"/>
              <a:pPr/>
              <a:t>10/24/2009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26BCF-8878-4C8A-99D8-400C500DD3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08C-4245-473E-BC76-EAE89F4287D9}" type="datetimeFigureOut">
              <a:rPr lang="en-US" smtClean="0"/>
              <a:pPr/>
              <a:t>10/24/2009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26BCF-8878-4C8A-99D8-400C500DD3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B208C-4245-473E-BC76-EAE89F4287D9}" type="datetimeFigureOut">
              <a:rPr lang="en-US" smtClean="0"/>
              <a:pPr/>
              <a:t>10/24/2009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26BCF-8878-4C8A-99D8-400C500DD34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9.wmf"/><Relationship Id="rId3" Type="http://schemas.openxmlformats.org/officeDocument/2006/relationships/image" Target="../media/image25.wmf"/><Relationship Id="rId7" Type="http://schemas.openxmlformats.org/officeDocument/2006/relationships/image" Target="../media/image28.jpeg"/><Relationship Id="rId12" Type="http://schemas.openxmlformats.org/officeDocument/2006/relationships/image" Target="../media/image9.w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11" Type="http://schemas.openxmlformats.org/officeDocument/2006/relationships/image" Target="../media/image8.wmf"/><Relationship Id="rId5" Type="http://schemas.openxmlformats.org/officeDocument/2006/relationships/image" Target="../media/image27.wmf"/><Relationship Id="rId10" Type="http://schemas.openxmlformats.org/officeDocument/2006/relationships/image" Target="../media/image13.wmf"/><Relationship Id="rId4" Type="http://schemas.openxmlformats.org/officeDocument/2006/relationships/image" Target="../media/image26.wmf"/><Relationship Id="rId9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wmf"/><Relationship Id="rId5" Type="http://schemas.openxmlformats.org/officeDocument/2006/relationships/image" Target="../media/image33.gi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5.wmf"/><Relationship Id="rId7" Type="http://schemas.openxmlformats.org/officeDocument/2006/relationships/image" Target="../media/image6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10" Type="http://schemas.openxmlformats.org/officeDocument/2006/relationships/image" Target="../media/image9.wmf"/><Relationship Id="rId4" Type="http://schemas.openxmlformats.org/officeDocument/2006/relationships/image" Target="../media/image7.png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8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loud"/>
          <p:cNvSpPr>
            <a:spLocks noChangeAspect="1" noEditPoints="1" noChangeArrowheads="1"/>
          </p:cNvSpPr>
          <p:nvPr/>
        </p:nvSpPr>
        <p:spPr bwMode="auto">
          <a:xfrm>
            <a:off x="1785926" y="0"/>
            <a:ext cx="3143272" cy="127791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14290" y="1428728"/>
            <a:ext cx="66437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itchFamily="66" charset="0"/>
              </a:rPr>
              <a:t>‘It’ doesn’t exist </a:t>
            </a:r>
            <a:r>
              <a:rPr lang="en-GB" sz="1600" i="1" dirty="0" err="1" smtClean="0">
                <a:latin typeface="Comic Sans MS" pitchFamily="66" charset="0"/>
              </a:rPr>
              <a:t>yn</a:t>
            </a:r>
            <a:r>
              <a:rPr lang="en-GB" sz="1600" i="1" dirty="0" smtClean="0">
                <a:latin typeface="Comic Sans MS" pitchFamily="66" charset="0"/>
              </a:rPr>
              <a:t> </a:t>
            </a:r>
            <a:r>
              <a:rPr lang="en-GB" sz="1600" i="1" dirty="0" err="1" smtClean="0">
                <a:latin typeface="Comic Sans MS" pitchFamily="66" charset="0"/>
              </a:rPr>
              <a:t>Gymraeg</a:t>
            </a:r>
            <a:r>
              <a:rPr lang="en-GB" sz="1600" dirty="0" smtClean="0">
                <a:latin typeface="Comic Sans MS" pitchFamily="66" charset="0"/>
              </a:rPr>
              <a:t>, everything is ‘he’ or ‘she’.</a:t>
            </a:r>
          </a:p>
          <a:p>
            <a:endParaRPr lang="en-GB" sz="1600" dirty="0">
              <a:latin typeface="Comic Sans MS" pitchFamily="66" charset="0"/>
            </a:endParaRPr>
          </a:p>
          <a:p>
            <a:r>
              <a:rPr lang="en-GB" sz="1600" dirty="0" smtClean="0">
                <a:latin typeface="Comic Sans MS" pitchFamily="66" charset="0"/>
              </a:rPr>
              <a:t>The weather </a:t>
            </a:r>
            <a:r>
              <a:rPr lang="en-GB" sz="1600" i="1" dirty="0" smtClean="0">
                <a:latin typeface="Comic Sans MS" pitchFamily="66" charset="0"/>
              </a:rPr>
              <a:t>(</a:t>
            </a:r>
            <a:r>
              <a:rPr lang="en-GB" sz="1600" i="1" dirty="0" err="1" smtClean="0">
                <a:latin typeface="Comic Sans MS" pitchFamily="66" charset="0"/>
              </a:rPr>
              <a:t>tywydd</a:t>
            </a:r>
            <a:r>
              <a:rPr lang="en-GB" sz="1600" i="1" dirty="0" smtClean="0">
                <a:latin typeface="Comic Sans MS" pitchFamily="66" charset="0"/>
              </a:rPr>
              <a:t>) </a:t>
            </a:r>
            <a:r>
              <a:rPr lang="en-GB" sz="1600" dirty="0" smtClean="0">
                <a:latin typeface="Comic Sans MS" pitchFamily="66" charset="0"/>
              </a:rPr>
              <a:t>is feminine.</a:t>
            </a:r>
          </a:p>
          <a:p>
            <a:endParaRPr lang="en-GB" sz="1600" dirty="0">
              <a:latin typeface="Comic Sans MS" pitchFamily="66" charset="0"/>
            </a:endParaRPr>
          </a:p>
          <a:p>
            <a:r>
              <a:rPr lang="en-GB" sz="1600" dirty="0" smtClean="0">
                <a:latin typeface="Comic Sans MS" pitchFamily="66" charset="0"/>
              </a:rPr>
              <a:t>To ask what the </a:t>
            </a:r>
            <a:r>
              <a:rPr lang="en-GB" sz="1600" i="1" dirty="0" err="1" smtClean="0">
                <a:latin typeface="Comic Sans MS" pitchFamily="66" charset="0"/>
              </a:rPr>
              <a:t>tywydd</a:t>
            </a:r>
            <a:r>
              <a:rPr lang="en-GB" sz="1600" dirty="0" smtClean="0">
                <a:latin typeface="Comic Sans MS" pitchFamily="66" charset="0"/>
              </a:rPr>
              <a:t> is like we say:</a:t>
            </a:r>
          </a:p>
          <a:p>
            <a:endParaRPr lang="en-GB" sz="1600" dirty="0">
              <a:latin typeface="Comic Sans MS" pitchFamily="66" charset="0"/>
            </a:endParaRPr>
          </a:p>
          <a:p>
            <a:r>
              <a:rPr lang="en-GB" sz="1600" i="1" dirty="0" smtClean="0">
                <a:latin typeface="Comic Sans MS" pitchFamily="66" charset="0"/>
              </a:rPr>
              <a:t>How is the weather – </a:t>
            </a:r>
            <a:r>
              <a:rPr lang="en-GB" sz="1600" i="1" dirty="0" err="1" smtClean="0">
                <a:latin typeface="Comic Sans MS" pitchFamily="66" charset="0"/>
              </a:rPr>
              <a:t>sut</a:t>
            </a:r>
            <a:r>
              <a:rPr lang="en-GB" sz="1600" i="1" dirty="0" smtClean="0">
                <a:latin typeface="Comic Sans MS" pitchFamily="66" charset="0"/>
              </a:rPr>
              <a:t> </a:t>
            </a:r>
            <a:r>
              <a:rPr lang="en-GB" sz="1600" i="1" dirty="0" err="1" smtClean="0">
                <a:latin typeface="Comic Sans MS" pitchFamily="66" charset="0"/>
              </a:rPr>
              <a:t>mae’r</a:t>
            </a:r>
            <a:r>
              <a:rPr lang="en-GB" sz="1600" i="1" dirty="0" smtClean="0">
                <a:latin typeface="Comic Sans MS" pitchFamily="66" charset="0"/>
              </a:rPr>
              <a:t> </a:t>
            </a:r>
            <a:r>
              <a:rPr lang="en-GB" sz="1600" i="1" dirty="0" err="1" smtClean="0">
                <a:latin typeface="Comic Sans MS" pitchFamily="66" charset="0"/>
              </a:rPr>
              <a:t>tywydd</a:t>
            </a:r>
            <a:r>
              <a:rPr lang="en-GB" sz="1600" i="1" dirty="0" smtClean="0">
                <a:latin typeface="Comic Sans MS" pitchFamily="66" charset="0"/>
              </a:rPr>
              <a:t>?</a:t>
            </a:r>
          </a:p>
          <a:p>
            <a:endParaRPr lang="en-GB" sz="1600" i="1" dirty="0" smtClean="0">
              <a:latin typeface="Comic Sans MS" pitchFamily="66" charset="0"/>
            </a:endParaRPr>
          </a:p>
          <a:p>
            <a:r>
              <a:rPr lang="en-GB" sz="1600" i="1" dirty="0" smtClean="0">
                <a:latin typeface="Comic Sans MS" pitchFamily="66" charset="0"/>
              </a:rPr>
              <a:t>Today - </a:t>
            </a:r>
            <a:r>
              <a:rPr lang="en-GB" sz="1600" dirty="0" err="1" smtClean="0">
                <a:latin typeface="Comic Sans MS" pitchFamily="66" charset="0"/>
              </a:rPr>
              <a:t>heddiw</a:t>
            </a:r>
            <a:endParaRPr lang="en-GB" sz="1600" i="1" dirty="0" smtClean="0">
              <a:latin typeface="Comic Sans MS" pitchFamily="66" charset="0"/>
            </a:endParaRPr>
          </a:p>
          <a:p>
            <a:endParaRPr lang="en-GB" i="1" dirty="0"/>
          </a:p>
        </p:txBody>
      </p:sp>
      <p:sp>
        <p:nvSpPr>
          <p:cNvPr id="3" name="Rectangle 2"/>
          <p:cNvSpPr/>
          <p:nvPr/>
        </p:nvSpPr>
        <p:spPr>
          <a:xfrm>
            <a:off x="2214554" y="214282"/>
            <a:ext cx="21654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 </a:t>
            </a:r>
            <a:r>
              <a:rPr lang="en-US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tywydd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357686"/>
            <a:ext cx="6858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 smtClean="0">
              <a:latin typeface="Comic Sans MS" pitchFamily="66" charset="0"/>
            </a:endParaRPr>
          </a:p>
          <a:p>
            <a:pPr algn="ctr"/>
            <a:r>
              <a:rPr lang="en-GB" dirty="0" err="1" smtClean="0">
                <a:latin typeface="Comic Sans MS" pitchFamily="66" charset="0"/>
              </a:rPr>
              <a:t>Deialog</a:t>
            </a:r>
            <a:r>
              <a:rPr lang="en-GB" dirty="0" smtClean="0">
                <a:latin typeface="Comic Sans MS" pitchFamily="66" charset="0"/>
              </a:rPr>
              <a:t>:</a:t>
            </a:r>
          </a:p>
          <a:p>
            <a:pPr algn="ctr"/>
            <a:endParaRPr lang="en-GB" dirty="0" smtClean="0"/>
          </a:p>
          <a:p>
            <a:pPr>
              <a:lnSpc>
                <a:spcPct val="200000"/>
              </a:lnSpc>
            </a:pPr>
            <a:r>
              <a:rPr lang="en-GB" dirty="0" smtClean="0">
                <a:latin typeface="Comic Sans MS" pitchFamily="66" charset="0"/>
              </a:rPr>
              <a:t>A: Bore </a:t>
            </a:r>
            <a:r>
              <a:rPr lang="en-GB" dirty="0" err="1" smtClean="0">
                <a:latin typeface="Comic Sans MS" pitchFamily="66" charset="0"/>
              </a:rPr>
              <a:t>da</a:t>
            </a:r>
            <a:r>
              <a:rPr lang="en-GB" dirty="0" smtClean="0">
                <a:latin typeface="Comic Sans MS" pitchFamily="66" charset="0"/>
              </a:rPr>
              <a:t>!</a:t>
            </a:r>
          </a:p>
          <a:p>
            <a:pPr>
              <a:lnSpc>
                <a:spcPct val="200000"/>
              </a:lnSpc>
            </a:pPr>
            <a:r>
              <a:rPr lang="en-GB" dirty="0" smtClean="0">
                <a:latin typeface="Comic Sans MS" pitchFamily="66" charset="0"/>
              </a:rPr>
              <a:t>B: Bore </a:t>
            </a:r>
            <a:r>
              <a:rPr lang="en-GB" dirty="0" err="1" smtClean="0">
                <a:latin typeface="Comic Sans MS" pitchFamily="66" charset="0"/>
              </a:rPr>
              <a:t>da</a:t>
            </a:r>
            <a:r>
              <a:rPr lang="en-GB" dirty="0" smtClean="0">
                <a:latin typeface="Comic Sans MS" pitchFamily="66" charset="0"/>
              </a:rPr>
              <a:t>! </a:t>
            </a:r>
            <a:r>
              <a:rPr lang="en-GB" dirty="0" err="1" smtClean="0">
                <a:latin typeface="Comic Sans MS" pitchFamily="66" charset="0"/>
              </a:rPr>
              <a:t>Sut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wyt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ti</a:t>
            </a:r>
            <a:r>
              <a:rPr lang="en-GB" dirty="0" smtClean="0">
                <a:latin typeface="Comic Sans MS" pitchFamily="66" charset="0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en-GB" dirty="0" smtClean="0">
                <a:latin typeface="Comic Sans MS" pitchFamily="66" charset="0"/>
              </a:rPr>
              <a:t>A: </a:t>
            </a:r>
            <a:r>
              <a:rPr lang="en-GB" dirty="0" err="1" smtClean="0">
                <a:latin typeface="Comic Sans MS" pitchFamily="66" charset="0"/>
              </a:rPr>
              <a:t>Da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iawn</a:t>
            </a:r>
            <a:r>
              <a:rPr lang="en-GB" dirty="0" smtClean="0">
                <a:latin typeface="Comic Sans MS" pitchFamily="66" charset="0"/>
              </a:rPr>
              <a:t>, </a:t>
            </a:r>
            <a:r>
              <a:rPr lang="en-GB" dirty="0" err="1" smtClean="0">
                <a:latin typeface="Comic Sans MS" pitchFamily="66" charset="0"/>
              </a:rPr>
              <a:t>diolch</a:t>
            </a:r>
            <a:r>
              <a:rPr lang="en-GB" dirty="0" smtClean="0">
                <a:latin typeface="Comic Sans MS" pitchFamily="66" charset="0"/>
              </a:rPr>
              <a:t>. A </a:t>
            </a:r>
            <a:r>
              <a:rPr lang="en-GB" dirty="0" err="1" smtClean="0">
                <a:latin typeface="Comic Sans MS" pitchFamily="66" charset="0"/>
              </a:rPr>
              <a:t>tithau</a:t>
            </a:r>
            <a:r>
              <a:rPr lang="en-GB" dirty="0" smtClean="0">
                <a:latin typeface="Comic Sans MS" pitchFamily="66" charset="0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en-GB" dirty="0" smtClean="0">
                <a:latin typeface="Comic Sans MS" pitchFamily="66" charset="0"/>
              </a:rPr>
              <a:t>B: </a:t>
            </a:r>
            <a:r>
              <a:rPr lang="en-GB" dirty="0" err="1" smtClean="0">
                <a:latin typeface="Comic Sans MS" pitchFamily="66" charset="0"/>
              </a:rPr>
              <a:t>Iawn</a:t>
            </a:r>
            <a:r>
              <a:rPr lang="en-GB" dirty="0" smtClean="0">
                <a:latin typeface="Comic Sans MS" pitchFamily="66" charset="0"/>
              </a:rPr>
              <a:t>, </a:t>
            </a:r>
            <a:r>
              <a:rPr lang="en-GB" dirty="0" err="1" smtClean="0">
                <a:latin typeface="Comic Sans MS" pitchFamily="66" charset="0"/>
              </a:rPr>
              <a:t>diolch</a:t>
            </a:r>
            <a:r>
              <a:rPr lang="en-GB" dirty="0" smtClean="0">
                <a:latin typeface="Comic Sans MS" pitchFamily="66" charset="0"/>
              </a:rPr>
              <a:t>. </a:t>
            </a:r>
            <a:r>
              <a:rPr lang="en-GB" dirty="0" err="1" smtClean="0">
                <a:latin typeface="Comic Sans MS" pitchFamily="66" charset="0"/>
              </a:rPr>
              <a:t>Sut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mae’r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tywydd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heddiw</a:t>
            </a:r>
            <a:r>
              <a:rPr lang="en-GB" dirty="0" smtClean="0">
                <a:latin typeface="Comic Sans MS" pitchFamily="66" charset="0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en-GB" dirty="0" smtClean="0">
                <a:latin typeface="Comic Sans MS" pitchFamily="66" charset="0"/>
              </a:rPr>
              <a:t>A: Mae </a:t>
            </a:r>
            <a:r>
              <a:rPr lang="en-GB" dirty="0" err="1" smtClean="0">
                <a:latin typeface="Comic Sans MS" pitchFamily="66" charset="0"/>
              </a:rPr>
              <a:t>hi’n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braf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heddiw</a:t>
            </a:r>
            <a:r>
              <a:rPr lang="en-GB" dirty="0" smtClean="0">
                <a:latin typeface="Comic Sans MS" pitchFamily="66" charset="0"/>
              </a:rPr>
              <a:t>!</a:t>
            </a:r>
          </a:p>
          <a:p>
            <a:pPr>
              <a:lnSpc>
                <a:spcPct val="200000"/>
              </a:lnSpc>
            </a:pPr>
            <a:r>
              <a:rPr lang="en-GB" dirty="0" smtClean="0">
                <a:latin typeface="Comic Sans MS" pitchFamily="66" charset="0"/>
              </a:rPr>
              <a:t>B: </a:t>
            </a:r>
            <a:r>
              <a:rPr lang="en-GB" dirty="0" err="1" smtClean="0">
                <a:latin typeface="Comic Sans MS" pitchFamily="66" charset="0"/>
              </a:rPr>
              <a:t>Da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iawn</a:t>
            </a:r>
            <a:r>
              <a:rPr lang="en-GB" dirty="0" smtClean="0">
                <a:latin typeface="Comic Sans MS" pitchFamily="66" charset="0"/>
              </a:rPr>
              <a:t>! </a:t>
            </a:r>
            <a:r>
              <a:rPr lang="en-GB" dirty="0" err="1" smtClean="0">
                <a:latin typeface="Comic Sans MS" pitchFamily="66" charset="0"/>
              </a:rPr>
              <a:t>Welai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di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fory</a:t>
            </a:r>
            <a:r>
              <a:rPr lang="en-GB" dirty="0" smtClean="0">
                <a:latin typeface="Comic Sans MS" pitchFamily="66" charset="0"/>
              </a:rPr>
              <a:t>! </a:t>
            </a:r>
            <a:r>
              <a:rPr lang="en-GB" dirty="0" err="1" smtClean="0">
                <a:latin typeface="Comic Sans MS" pitchFamily="66" charset="0"/>
              </a:rPr>
              <a:t>Hwyl</a:t>
            </a:r>
            <a:r>
              <a:rPr lang="en-GB" dirty="0" smtClean="0">
                <a:latin typeface="Comic Sans MS" pitchFamily="66" charset="0"/>
              </a:rPr>
              <a:t>!</a:t>
            </a:r>
          </a:p>
          <a:p>
            <a:pPr>
              <a:lnSpc>
                <a:spcPct val="200000"/>
              </a:lnSpc>
            </a:pPr>
            <a:r>
              <a:rPr lang="en-GB" dirty="0" smtClean="0">
                <a:latin typeface="Comic Sans MS" pitchFamily="66" charset="0"/>
              </a:rPr>
              <a:t>A: </a:t>
            </a:r>
            <a:r>
              <a:rPr lang="en-GB" dirty="0" err="1" smtClean="0">
                <a:latin typeface="Comic Sans MS" pitchFamily="66" charset="0"/>
              </a:rPr>
              <a:t>Hwyl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fawr</a:t>
            </a:r>
            <a:r>
              <a:rPr lang="en-GB" dirty="0" smtClean="0">
                <a:latin typeface="Comic Sans MS" pitchFamily="66" charset="0"/>
              </a:rPr>
              <a:t>.</a:t>
            </a:r>
          </a:p>
        </p:txBody>
      </p:sp>
      <p:pic>
        <p:nvPicPr>
          <p:cNvPr id="2051" name="Picture 3" descr="C:\Users\Fflur\Pictures\Microsoft Clip Organizer\j035509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26" y="3929058"/>
            <a:ext cx="2857496" cy="571504"/>
          </a:xfrm>
          <a:prstGeom prst="rect">
            <a:avLst/>
          </a:prstGeom>
          <a:noFill/>
        </p:spPr>
      </p:pic>
      <p:pic>
        <p:nvPicPr>
          <p:cNvPr id="2052" name="Picture 4" descr="C:\Users\Fflur\Pictures\Microsoft Clip Organizer\na01193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22" y="5429256"/>
            <a:ext cx="1281772" cy="1311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/>
              </a:tblGrid>
              <a:tr h="45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pic>
        <p:nvPicPr>
          <p:cNvPr id="3" name="Picture 5" descr="C:\Users\Fflur\Pictures\Microsoft Clip Organizer\j043638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32" y="0"/>
            <a:ext cx="4779398" cy="4357686"/>
          </a:xfrm>
          <a:prstGeom prst="rect">
            <a:avLst/>
          </a:prstGeom>
          <a:noFill/>
        </p:spPr>
      </p:pic>
      <p:pic>
        <p:nvPicPr>
          <p:cNvPr id="4" name="Picture 4" descr="C:\Users\Fflur\Pictures\Microsoft Clip Organizer\j042579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56" y="4643438"/>
            <a:ext cx="4929222" cy="4500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8580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might hear this </a:t>
            </a:r>
            <a:r>
              <a:rPr lang="en-GB" dirty="0" err="1" smtClean="0"/>
              <a:t>aswell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pPr algn="ctr">
              <a:lnSpc>
                <a:spcPct val="150000"/>
              </a:lnSpc>
            </a:pPr>
            <a:r>
              <a:rPr lang="en-GB" dirty="0" smtClean="0"/>
              <a:t>Mae </a:t>
            </a:r>
            <a:r>
              <a:rPr lang="en-GB" dirty="0" err="1" smtClean="0"/>
              <a:t>hi’n</a:t>
            </a:r>
            <a:r>
              <a:rPr lang="en-GB" dirty="0" smtClean="0"/>
              <a:t> </a:t>
            </a:r>
            <a:r>
              <a:rPr lang="en-GB" dirty="0" err="1" smtClean="0"/>
              <a:t>ddiflas</a:t>
            </a:r>
            <a:r>
              <a:rPr lang="en-GB" dirty="0" smtClean="0"/>
              <a:t>, </a:t>
            </a:r>
            <a:r>
              <a:rPr lang="en-GB" dirty="0" err="1" smtClean="0"/>
              <a:t>tydi</a:t>
            </a:r>
            <a:r>
              <a:rPr lang="en-GB" dirty="0" smtClean="0"/>
              <a:t>? = </a:t>
            </a:r>
            <a:r>
              <a:rPr lang="en-GB" i="1" dirty="0" smtClean="0"/>
              <a:t>It’s miserable, isn’t it?</a:t>
            </a:r>
          </a:p>
          <a:p>
            <a:pPr algn="ctr">
              <a:lnSpc>
                <a:spcPct val="150000"/>
              </a:lnSpc>
            </a:pPr>
            <a:r>
              <a:rPr lang="en-GB" dirty="0" smtClean="0"/>
              <a:t>Mae </a:t>
            </a:r>
            <a:r>
              <a:rPr lang="en-GB" dirty="0" err="1" smtClean="0"/>
              <a:t>hi’n</a:t>
            </a:r>
            <a:r>
              <a:rPr lang="en-GB" dirty="0" smtClean="0"/>
              <a:t> </a:t>
            </a:r>
            <a:r>
              <a:rPr lang="en-GB" dirty="0" err="1" smtClean="0"/>
              <a:t>oer</a:t>
            </a:r>
            <a:r>
              <a:rPr lang="en-GB" dirty="0" smtClean="0"/>
              <a:t>, </a:t>
            </a:r>
            <a:r>
              <a:rPr lang="en-GB" dirty="0" err="1" smtClean="0"/>
              <a:t>tydi</a:t>
            </a:r>
            <a:r>
              <a:rPr lang="en-GB" dirty="0" smtClean="0"/>
              <a:t>? = </a:t>
            </a:r>
            <a:r>
              <a:rPr lang="en-GB" i="1" dirty="0" smtClean="0"/>
              <a:t>It’s cold, isn’t it?</a:t>
            </a:r>
          </a:p>
          <a:p>
            <a:pPr algn="ctr">
              <a:lnSpc>
                <a:spcPct val="150000"/>
              </a:lnSpc>
            </a:pPr>
            <a:r>
              <a:rPr lang="en-GB" dirty="0" smtClean="0"/>
              <a:t>Mae </a:t>
            </a:r>
            <a:r>
              <a:rPr lang="en-GB" dirty="0" err="1" smtClean="0"/>
              <a:t>hi’n</a:t>
            </a:r>
            <a:r>
              <a:rPr lang="en-GB" dirty="0" smtClean="0"/>
              <a:t> </a:t>
            </a:r>
            <a:r>
              <a:rPr lang="en-GB" dirty="0" err="1" smtClean="0"/>
              <a:t>braf</a:t>
            </a:r>
            <a:r>
              <a:rPr lang="en-GB" dirty="0" smtClean="0"/>
              <a:t>, </a:t>
            </a:r>
            <a:r>
              <a:rPr lang="en-GB" dirty="0" err="1" smtClean="0"/>
              <a:t>tydi</a:t>
            </a:r>
            <a:r>
              <a:rPr lang="en-GB" dirty="0" smtClean="0"/>
              <a:t>? </a:t>
            </a:r>
            <a:r>
              <a:rPr lang="en-GB" i="1" dirty="0" smtClean="0"/>
              <a:t>= It’s nice, isn’t it?</a:t>
            </a:r>
            <a:endParaRPr lang="en-GB" i="1" dirty="0"/>
          </a:p>
        </p:txBody>
      </p:sp>
      <p:pic>
        <p:nvPicPr>
          <p:cNvPr id="6147" name="Picture 3" descr="C:\Users\Fflur\Pictures\Microsoft Clip Organizer\j035511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54" y="2285984"/>
            <a:ext cx="2544478" cy="29498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2643174"/>
            <a:ext cx="685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err="1" smtClean="0">
                <a:latin typeface="Comic Sans MS" pitchFamily="66" charset="0"/>
              </a:rPr>
              <a:t>Cwestiwn</a:t>
            </a:r>
            <a:endParaRPr lang="en-GB" u="sng" dirty="0" smtClean="0">
              <a:latin typeface="Comic Sans MS" pitchFamily="66" charset="0"/>
            </a:endParaRPr>
          </a:p>
          <a:p>
            <a:pPr algn="ctr"/>
            <a:endParaRPr lang="en-GB" u="sng" dirty="0" smtClean="0">
              <a:latin typeface="Comic Sans MS" pitchFamily="66" charset="0"/>
            </a:endParaRPr>
          </a:p>
          <a:p>
            <a:pPr algn="ctr"/>
            <a:r>
              <a:rPr lang="en-GB" b="1" dirty="0" err="1" smtClean="0">
                <a:latin typeface="Comic Sans MS" pitchFamily="66" charset="0"/>
              </a:rPr>
              <a:t>Ydi</a:t>
            </a:r>
            <a:r>
              <a:rPr lang="en-GB" b="1" dirty="0" smtClean="0">
                <a:latin typeface="Comic Sans MS" pitchFamily="66" charset="0"/>
              </a:rPr>
              <a:t> </a:t>
            </a:r>
            <a:r>
              <a:rPr lang="en-GB" b="1" dirty="0" err="1" smtClean="0">
                <a:latin typeface="Comic Sans MS" pitchFamily="66" charset="0"/>
              </a:rPr>
              <a:t>hi’n</a:t>
            </a:r>
            <a:r>
              <a:rPr lang="en-GB" b="1" dirty="0" smtClean="0">
                <a:latin typeface="Comic Sans MS" pitchFamily="66" charset="0"/>
              </a:rPr>
              <a:t> </a:t>
            </a:r>
            <a:r>
              <a:rPr lang="en-GB" dirty="0" smtClean="0">
                <a:latin typeface="Comic Sans MS" pitchFamily="66" charset="0"/>
              </a:rPr>
              <a:t>..... = Is it .....</a:t>
            </a:r>
          </a:p>
          <a:p>
            <a:pPr algn="ctr"/>
            <a:endParaRPr lang="en-GB" dirty="0" smtClean="0">
              <a:latin typeface="Comic Sans MS" pitchFamily="66" charset="0"/>
            </a:endParaRPr>
          </a:p>
          <a:p>
            <a:pPr algn="ctr"/>
            <a:r>
              <a:rPr lang="en-GB" u="sng" dirty="0" err="1" smtClean="0">
                <a:latin typeface="Comic Sans MS" pitchFamily="66" charset="0"/>
              </a:rPr>
              <a:t>Ateb</a:t>
            </a:r>
            <a:endParaRPr lang="en-GB" u="sng" dirty="0" smtClean="0">
              <a:latin typeface="Comic Sans MS" pitchFamily="66" charset="0"/>
            </a:endParaRPr>
          </a:p>
          <a:p>
            <a:pPr algn="ctr"/>
            <a:endParaRPr lang="en-GB" u="sng" dirty="0" smtClean="0">
              <a:latin typeface="Comic Sans MS" pitchFamily="66" charset="0"/>
            </a:endParaRPr>
          </a:p>
          <a:p>
            <a:pPr algn="ctr"/>
            <a:r>
              <a:rPr lang="en-GB" b="1" dirty="0" smtClean="0">
                <a:latin typeface="Comic Sans MS" pitchFamily="66" charset="0"/>
              </a:rPr>
              <a:t>			</a:t>
            </a:r>
            <a:r>
              <a:rPr lang="en-GB" b="1" dirty="0" err="1" smtClean="0">
                <a:latin typeface="Comic Sans MS" pitchFamily="66" charset="0"/>
              </a:rPr>
              <a:t>Ydy</a:t>
            </a:r>
            <a:r>
              <a:rPr lang="en-GB" dirty="0" smtClean="0">
                <a:latin typeface="Comic Sans MS" pitchFamily="66" charset="0"/>
              </a:rPr>
              <a:t> = yes				</a:t>
            </a:r>
          </a:p>
          <a:p>
            <a:pPr algn="ctr"/>
            <a:r>
              <a:rPr lang="en-GB" b="1" dirty="0" err="1" smtClean="0">
                <a:latin typeface="Comic Sans MS" pitchFamily="66" charset="0"/>
              </a:rPr>
              <a:t>Nac</a:t>
            </a:r>
            <a:r>
              <a:rPr lang="en-GB" b="1" dirty="0" smtClean="0">
                <a:latin typeface="Comic Sans MS" pitchFamily="66" charset="0"/>
              </a:rPr>
              <a:t> </a:t>
            </a:r>
            <a:r>
              <a:rPr lang="en-GB" b="1" dirty="0" err="1" smtClean="0">
                <a:latin typeface="Comic Sans MS" pitchFamily="66" charset="0"/>
              </a:rPr>
              <a:t>ydy</a:t>
            </a:r>
            <a:r>
              <a:rPr lang="en-GB" b="1" dirty="0" smtClean="0">
                <a:latin typeface="Comic Sans MS" pitchFamily="66" charset="0"/>
              </a:rPr>
              <a:t> </a:t>
            </a:r>
            <a:r>
              <a:rPr lang="en-GB" dirty="0" smtClean="0">
                <a:latin typeface="Comic Sans MS" pitchFamily="66" charset="0"/>
              </a:rPr>
              <a:t>= no</a:t>
            </a:r>
          </a:p>
        </p:txBody>
      </p:sp>
      <p:pic>
        <p:nvPicPr>
          <p:cNvPr id="6150" name="Picture 6" descr="C:\Users\Fflur\Pictures\Microsoft Clip Organizer\so00044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82" y="5357818"/>
            <a:ext cx="1714512" cy="37101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6000760"/>
            <a:ext cx="6858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Answer the following with either a yes or a no:</a:t>
            </a:r>
          </a:p>
          <a:p>
            <a:endParaRPr lang="en-GB" dirty="0" smtClean="0"/>
          </a:p>
          <a:p>
            <a:r>
              <a:rPr lang="en-GB" dirty="0" err="1" smtClean="0"/>
              <a:t>Ydi</a:t>
            </a:r>
            <a:r>
              <a:rPr lang="en-GB" dirty="0" smtClean="0"/>
              <a:t> </a:t>
            </a:r>
            <a:r>
              <a:rPr lang="en-GB" dirty="0" err="1" smtClean="0"/>
              <a:t>hi’n</a:t>
            </a:r>
            <a:r>
              <a:rPr lang="en-GB" dirty="0" smtClean="0"/>
              <a:t> </a:t>
            </a:r>
            <a:r>
              <a:rPr lang="en-GB" dirty="0" err="1" smtClean="0"/>
              <a:t>braf</a:t>
            </a:r>
            <a:r>
              <a:rPr lang="en-GB" dirty="0" smtClean="0"/>
              <a:t> </a:t>
            </a:r>
            <a:r>
              <a:rPr lang="en-GB" dirty="0" err="1" smtClean="0"/>
              <a:t>heddiw</a:t>
            </a:r>
            <a:r>
              <a:rPr lang="en-GB" dirty="0" smtClean="0"/>
              <a:t>? = ....................................................................</a:t>
            </a:r>
          </a:p>
          <a:p>
            <a:endParaRPr lang="en-GB" dirty="0" smtClean="0"/>
          </a:p>
          <a:p>
            <a:r>
              <a:rPr lang="en-GB" dirty="0" err="1" smtClean="0"/>
              <a:t>Ydi</a:t>
            </a:r>
            <a:r>
              <a:rPr lang="en-GB" dirty="0" smtClean="0"/>
              <a:t> </a:t>
            </a:r>
            <a:r>
              <a:rPr lang="en-GB" dirty="0" err="1" smtClean="0"/>
              <a:t>hi’n</a:t>
            </a:r>
            <a:r>
              <a:rPr lang="en-GB" dirty="0" smtClean="0"/>
              <a:t> </a:t>
            </a:r>
            <a:r>
              <a:rPr lang="en-GB" dirty="0" err="1" smtClean="0"/>
              <a:t>ddiflas</a:t>
            </a:r>
            <a:r>
              <a:rPr lang="en-GB" dirty="0" smtClean="0"/>
              <a:t> </a:t>
            </a:r>
            <a:r>
              <a:rPr lang="en-GB" dirty="0" err="1" smtClean="0"/>
              <a:t>heddiw</a:t>
            </a:r>
            <a:r>
              <a:rPr lang="en-GB" dirty="0" smtClean="0"/>
              <a:t>? = ................................................................</a:t>
            </a:r>
          </a:p>
          <a:p>
            <a:endParaRPr lang="en-GB" dirty="0" smtClean="0"/>
          </a:p>
          <a:p>
            <a:r>
              <a:rPr lang="en-GB" dirty="0" err="1" smtClean="0"/>
              <a:t>Ydi</a:t>
            </a:r>
            <a:r>
              <a:rPr lang="en-GB" dirty="0" smtClean="0"/>
              <a:t> </a:t>
            </a:r>
            <a:r>
              <a:rPr lang="en-GB" dirty="0" err="1" smtClean="0"/>
              <a:t>hi’n</a:t>
            </a:r>
            <a:r>
              <a:rPr lang="en-GB" dirty="0" smtClean="0"/>
              <a:t> </a:t>
            </a:r>
            <a:r>
              <a:rPr lang="en-GB" dirty="0" err="1" smtClean="0"/>
              <a:t>oer</a:t>
            </a:r>
            <a:r>
              <a:rPr lang="en-GB" dirty="0" smtClean="0"/>
              <a:t> </a:t>
            </a:r>
            <a:r>
              <a:rPr lang="en-GB" dirty="0" err="1" smtClean="0"/>
              <a:t>heddiw</a:t>
            </a:r>
            <a:r>
              <a:rPr lang="en-GB" dirty="0" smtClean="0"/>
              <a:t>? = .......................................................................</a:t>
            </a:r>
          </a:p>
          <a:p>
            <a:endParaRPr lang="en-GB" dirty="0" smtClean="0"/>
          </a:p>
          <a:p>
            <a:r>
              <a:rPr lang="en-GB" dirty="0" err="1" smtClean="0"/>
              <a:t>Ydi</a:t>
            </a:r>
            <a:r>
              <a:rPr lang="en-GB" dirty="0" smtClean="0"/>
              <a:t> </a:t>
            </a:r>
            <a:r>
              <a:rPr lang="en-GB" dirty="0" err="1" smtClean="0"/>
              <a:t>hi’n</a:t>
            </a:r>
            <a:r>
              <a:rPr lang="en-GB" dirty="0" smtClean="0"/>
              <a:t> </a:t>
            </a:r>
            <a:r>
              <a:rPr lang="en-GB" dirty="0" err="1" smtClean="0"/>
              <a:t>bwrw</a:t>
            </a:r>
            <a:r>
              <a:rPr lang="en-GB" dirty="0" smtClean="0"/>
              <a:t> </a:t>
            </a:r>
            <a:r>
              <a:rPr lang="en-GB" dirty="0" err="1" smtClean="0"/>
              <a:t>glaw</a:t>
            </a:r>
            <a:r>
              <a:rPr lang="en-GB" dirty="0" smtClean="0"/>
              <a:t> </a:t>
            </a:r>
            <a:r>
              <a:rPr lang="en-GB" dirty="0" err="1" smtClean="0"/>
              <a:t>heddiw</a:t>
            </a:r>
            <a:r>
              <a:rPr lang="en-GB" dirty="0" smtClean="0"/>
              <a:t>? = ...........................................................</a:t>
            </a:r>
          </a:p>
          <a:p>
            <a:endParaRPr lang="en-GB" dirty="0" smtClean="0"/>
          </a:p>
          <a:p>
            <a:r>
              <a:rPr lang="en-GB" dirty="0" err="1" smtClean="0"/>
              <a:t>Ydi</a:t>
            </a:r>
            <a:r>
              <a:rPr lang="en-GB" dirty="0" smtClean="0"/>
              <a:t> </a:t>
            </a:r>
            <a:r>
              <a:rPr lang="en-GB" dirty="0" err="1" smtClean="0"/>
              <a:t>hi’n</a:t>
            </a:r>
            <a:r>
              <a:rPr lang="en-GB" dirty="0" smtClean="0"/>
              <a:t> </a:t>
            </a:r>
            <a:r>
              <a:rPr lang="en-GB" dirty="0" err="1" smtClean="0"/>
              <a:t>bwrw</a:t>
            </a:r>
            <a:r>
              <a:rPr lang="en-GB" dirty="0" smtClean="0"/>
              <a:t> </a:t>
            </a:r>
            <a:r>
              <a:rPr lang="en-GB" dirty="0" err="1" smtClean="0"/>
              <a:t>eira</a:t>
            </a:r>
            <a:r>
              <a:rPr lang="en-GB" dirty="0" smtClean="0"/>
              <a:t> </a:t>
            </a:r>
            <a:r>
              <a:rPr lang="en-GB" dirty="0" err="1" smtClean="0"/>
              <a:t>heddiw</a:t>
            </a:r>
            <a:r>
              <a:rPr lang="en-GB" dirty="0" smtClean="0"/>
              <a:t>? = ...............................................................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Fflur\Pictures\Microsoft Clip Organizer\j023101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66" y="714348"/>
            <a:ext cx="1785950" cy="171451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57430" y="642910"/>
            <a:ext cx="4786322" cy="2269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dirty="0" smtClean="0">
                <a:latin typeface="Comic Sans MS" pitchFamily="66" charset="0"/>
              </a:rPr>
              <a:t>A: </a:t>
            </a:r>
            <a:r>
              <a:rPr lang="en-GB" sz="1600" dirty="0" err="1" smtClean="0">
                <a:latin typeface="Comic Sans MS" pitchFamily="66" charset="0"/>
              </a:rPr>
              <a:t>Helo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Wil</a:t>
            </a:r>
            <a:r>
              <a:rPr lang="en-GB" sz="1600" dirty="0" smtClean="0">
                <a:latin typeface="Comic Sans MS" pitchFamily="66" charset="0"/>
              </a:rPr>
              <a:t>. </a:t>
            </a:r>
            <a:r>
              <a:rPr lang="en-GB" sz="1600" dirty="0" err="1" smtClean="0">
                <a:latin typeface="Comic Sans MS" pitchFamily="66" charset="0"/>
              </a:rPr>
              <a:t>Sut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wyt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ti</a:t>
            </a:r>
            <a:r>
              <a:rPr lang="en-GB" sz="1600" dirty="0" smtClean="0">
                <a:latin typeface="Comic Sans MS" pitchFamily="66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latin typeface="Comic Sans MS" pitchFamily="66" charset="0"/>
              </a:rPr>
              <a:t>B: </a:t>
            </a:r>
            <a:r>
              <a:rPr lang="en-GB" sz="1600" dirty="0" err="1" smtClean="0">
                <a:latin typeface="Comic Sans MS" pitchFamily="66" charset="0"/>
              </a:rPr>
              <a:t>Bendigedig</a:t>
            </a:r>
            <a:r>
              <a:rPr lang="en-GB" sz="1600" dirty="0" smtClean="0">
                <a:latin typeface="Comic Sans MS" pitchFamily="66" charset="0"/>
              </a:rPr>
              <a:t>! 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latin typeface="Comic Sans MS" pitchFamily="66" charset="0"/>
              </a:rPr>
              <a:t>A: </a:t>
            </a:r>
            <a:r>
              <a:rPr lang="en-GB" sz="1600" dirty="0" err="1" smtClean="0">
                <a:latin typeface="Comic Sans MS" pitchFamily="66" charset="0"/>
              </a:rPr>
              <a:t>Da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iawn</a:t>
            </a:r>
            <a:r>
              <a:rPr lang="en-GB" sz="1600" dirty="0" smtClean="0">
                <a:latin typeface="Comic Sans MS" pitchFamily="66" charset="0"/>
              </a:rPr>
              <a:t>.  </a:t>
            </a:r>
            <a:r>
              <a:rPr lang="en-GB" sz="1600" dirty="0" err="1" smtClean="0">
                <a:latin typeface="Comic Sans MS" pitchFamily="66" charset="0"/>
              </a:rPr>
              <a:t>Ydi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hi’n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braf</a:t>
            </a:r>
            <a:r>
              <a:rPr lang="en-GB" sz="1600" dirty="0" smtClean="0">
                <a:latin typeface="Comic Sans MS" pitchFamily="66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latin typeface="Comic Sans MS" pitchFamily="66" charset="0"/>
              </a:rPr>
              <a:t>B: </a:t>
            </a:r>
            <a:r>
              <a:rPr lang="en-GB" sz="1600" dirty="0" err="1" smtClean="0">
                <a:latin typeface="Comic Sans MS" pitchFamily="66" charset="0"/>
              </a:rPr>
              <a:t>Ydy</a:t>
            </a:r>
            <a:r>
              <a:rPr lang="en-GB" sz="1600" dirty="0" smtClean="0">
                <a:latin typeface="Comic Sans MS" pitchFamily="66" charset="0"/>
              </a:rPr>
              <a:t>, </a:t>
            </a:r>
            <a:r>
              <a:rPr lang="en-GB" sz="1600" dirty="0" err="1" smtClean="0">
                <a:latin typeface="Comic Sans MS" pitchFamily="66" charset="0"/>
              </a:rPr>
              <a:t>mae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hi’n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braf</a:t>
            </a:r>
            <a:r>
              <a:rPr lang="en-GB" sz="1600" dirty="0" smtClean="0"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latin typeface="Comic Sans MS" pitchFamily="66" charset="0"/>
              </a:rPr>
              <a:t>A: </a:t>
            </a:r>
            <a:r>
              <a:rPr lang="en-GB" sz="1600" dirty="0" err="1" smtClean="0">
                <a:latin typeface="Comic Sans MS" pitchFamily="66" charset="0"/>
              </a:rPr>
              <a:t>Hwyl</a:t>
            </a:r>
            <a:r>
              <a:rPr lang="en-GB" sz="1600" dirty="0" smtClean="0">
                <a:latin typeface="Comic Sans MS" pitchFamily="66" charset="0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latin typeface="Comic Sans MS" pitchFamily="66" charset="0"/>
              </a:rPr>
              <a:t>B: Ta </a:t>
            </a:r>
            <a:r>
              <a:rPr lang="en-GB" sz="1600" dirty="0" err="1" smtClean="0">
                <a:latin typeface="Comic Sans MS" pitchFamily="66" charset="0"/>
              </a:rPr>
              <a:t>ta</a:t>
            </a:r>
            <a:r>
              <a:rPr lang="en-GB" sz="16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232" y="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/>
              <a:t>Efo’ch</a:t>
            </a:r>
            <a:r>
              <a:rPr lang="en-GB" i="1" dirty="0" smtClean="0"/>
              <a:t> partner,</a:t>
            </a:r>
            <a:r>
              <a:rPr lang="en-GB" dirty="0" smtClean="0"/>
              <a:t> practice the following:</a:t>
            </a:r>
            <a:endParaRPr lang="en-GB" i="1" dirty="0"/>
          </a:p>
        </p:txBody>
      </p:sp>
      <p:pic>
        <p:nvPicPr>
          <p:cNvPr id="7171" name="Picture 3" descr="C:\Users\Fflur\Pictures\Microsoft Clip Organizer\pe07665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94" y="3857620"/>
            <a:ext cx="1300153" cy="159583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428868" y="3643306"/>
            <a:ext cx="2714644" cy="2267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dirty="0" smtClean="0">
                <a:latin typeface="Comic Sans MS" pitchFamily="66" charset="0"/>
              </a:rPr>
              <a:t>A: Bore </a:t>
            </a:r>
            <a:r>
              <a:rPr lang="en-GB" sz="1600" dirty="0" err="1" smtClean="0">
                <a:latin typeface="Comic Sans MS" pitchFamily="66" charset="0"/>
              </a:rPr>
              <a:t>da</a:t>
            </a:r>
            <a:r>
              <a:rPr lang="en-GB" sz="1600" dirty="0" smtClean="0">
                <a:latin typeface="Comic Sans MS" pitchFamily="66" charset="0"/>
              </a:rPr>
              <a:t>! </a:t>
            </a:r>
            <a:r>
              <a:rPr lang="en-GB" sz="1600" dirty="0" err="1" smtClean="0">
                <a:latin typeface="Comic Sans MS" pitchFamily="66" charset="0"/>
              </a:rPr>
              <a:t>Sut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wyt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ti</a:t>
            </a:r>
            <a:r>
              <a:rPr lang="en-GB" sz="1600" dirty="0" smtClean="0">
                <a:latin typeface="Comic Sans MS" pitchFamily="66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latin typeface="Comic Sans MS" pitchFamily="66" charset="0"/>
              </a:rPr>
              <a:t>B: Bore </a:t>
            </a:r>
            <a:r>
              <a:rPr lang="en-GB" sz="1600" dirty="0" err="1" smtClean="0">
                <a:latin typeface="Comic Sans MS" pitchFamily="66" charset="0"/>
              </a:rPr>
              <a:t>da</a:t>
            </a:r>
            <a:r>
              <a:rPr lang="en-GB" sz="1600" dirty="0" smtClean="0">
                <a:latin typeface="Comic Sans MS" pitchFamily="66" charset="0"/>
              </a:rPr>
              <a:t>. Go </a:t>
            </a:r>
            <a:r>
              <a:rPr lang="en-GB" sz="1600" dirty="0" err="1" smtClean="0">
                <a:latin typeface="Comic Sans MS" pitchFamily="66" charset="0"/>
              </a:rPr>
              <a:t>lew</a:t>
            </a:r>
            <a:r>
              <a:rPr lang="en-GB" sz="1600" dirty="0" smtClean="0"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latin typeface="Comic Sans MS" pitchFamily="66" charset="0"/>
              </a:rPr>
              <a:t>A: Mae </a:t>
            </a:r>
            <a:r>
              <a:rPr lang="en-GB" sz="1600" dirty="0" err="1" smtClean="0">
                <a:latin typeface="Comic Sans MS" pitchFamily="66" charset="0"/>
              </a:rPr>
              <a:t>hi’n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braf</a:t>
            </a:r>
            <a:r>
              <a:rPr lang="en-GB" sz="1600" dirty="0" smtClean="0">
                <a:latin typeface="Comic Sans MS" pitchFamily="66" charset="0"/>
              </a:rPr>
              <a:t>, </a:t>
            </a:r>
            <a:r>
              <a:rPr lang="en-GB" sz="1600" dirty="0" err="1" smtClean="0">
                <a:latin typeface="Comic Sans MS" pitchFamily="66" charset="0"/>
              </a:rPr>
              <a:t>tydi</a:t>
            </a:r>
            <a:r>
              <a:rPr lang="en-GB" sz="1600" dirty="0" smtClean="0">
                <a:latin typeface="Comic Sans MS" pitchFamily="66" charset="0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latin typeface="Comic Sans MS" pitchFamily="66" charset="0"/>
              </a:rPr>
              <a:t>B: </a:t>
            </a:r>
            <a:r>
              <a:rPr lang="en-GB" sz="1600" dirty="0" err="1" smtClean="0">
                <a:latin typeface="Comic Sans MS" pitchFamily="66" charset="0"/>
              </a:rPr>
              <a:t>Nac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ydi</a:t>
            </a:r>
            <a:r>
              <a:rPr lang="en-GB" sz="1600" dirty="0" smtClean="0">
                <a:latin typeface="Comic Sans MS" pitchFamily="66" charset="0"/>
              </a:rPr>
              <a:t>! Mae </a:t>
            </a:r>
            <a:r>
              <a:rPr lang="en-GB" sz="1600" dirty="0" err="1" smtClean="0">
                <a:latin typeface="Comic Sans MS" pitchFamily="66" charset="0"/>
              </a:rPr>
              <a:t>hi’n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oer</a:t>
            </a:r>
            <a:r>
              <a:rPr lang="en-GB" sz="1600" dirty="0" smtClean="0">
                <a:latin typeface="Comic Sans MS" pitchFamily="66" charset="0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latin typeface="Comic Sans MS" pitchFamily="66" charset="0"/>
              </a:rPr>
              <a:t>A: Ta </a:t>
            </a:r>
            <a:r>
              <a:rPr lang="en-GB" sz="1600" dirty="0" err="1" smtClean="0">
                <a:latin typeface="Comic Sans MS" pitchFamily="66" charset="0"/>
              </a:rPr>
              <a:t>ra</a:t>
            </a:r>
            <a:r>
              <a:rPr lang="en-GB" sz="1600" dirty="0" smtClean="0"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latin typeface="Comic Sans MS" pitchFamily="66" charset="0"/>
              </a:rPr>
              <a:t>B: </a:t>
            </a:r>
            <a:r>
              <a:rPr lang="en-GB" sz="1600" dirty="0" err="1" smtClean="0">
                <a:latin typeface="Comic Sans MS" pitchFamily="66" charset="0"/>
              </a:rPr>
              <a:t>Hwyl</a:t>
            </a:r>
            <a:r>
              <a:rPr lang="en-GB" sz="1600" dirty="0" smtClean="0">
                <a:latin typeface="Comic Sans MS" pitchFamily="66" charset="0"/>
              </a:rPr>
              <a:t>.</a:t>
            </a:r>
          </a:p>
        </p:txBody>
      </p:sp>
      <p:pic>
        <p:nvPicPr>
          <p:cNvPr id="7172" name="Picture 4" descr="C:\Users\Fflur\Pictures\Microsoft Clip Organizer\j0363606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8" y="6858016"/>
            <a:ext cx="1138237" cy="18161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43116" y="6572264"/>
            <a:ext cx="4714884" cy="2267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dirty="0" smtClean="0">
                <a:latin typeface="Comic Sans MS" pitchFamily="66" charset="0"/>
              </a:rPr>
              <a:t>A: </a:t>
            </a:r>
            <a:r>
              <a:rPr lang="en-GB" sz="1600" dirty="0" err="1" smtClean="0">
                <a:latin typeface="Comic Sans MS" pitchFamily="66" charset="0"/>
              </a:rPr>
              <a:t>P’nawn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da</a:t>
            </a:r>
            <a:r>
              <a:rPr lang="en-GB" sz="1600" dirty="0" smtClean="0">
                <a:latin typeface="Comic Sans MS" pitchFamily="66" charset="0"/>
              </a:rPr>
              <a:t>. </a:t>
            </a:r>
            <a:r>
              <a:rPr lang="en-GB" sz="1600" dirty="0" err="1" smtClean="0">
                <a:latin typeface="Comic Sans MS" pitchFamily="66" charset="0"/>
              </a:rPr>
              <a:t>Sut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dach</a:t>
            </a:r>
            <a:r>
              <a:rPr lang="en-GB" sz="1600" dirty="0" smtClean="0">
                <a:latin typeface="Comic Sans MS" pitchFamily="66" charset="0"/>
              </a:rPr>
              <a:t> chi?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latin typeface="Comic Sans MS" pitchFamily="66" charset="0"/>
              </a:rPr>
              <a:t>B: </a:t>
            </a:r>
            <a:r>
              <a:rPr lang="en-GB" sz="1600" dirty="0" err="1" smtClean="0">
                <a:latin typeface="Comic Sans MS" pitchFamily="66" charset="0"/>
              </a:rPr>
              <a:t>Gweddol</a:t>
            </a:r>
            <a:r>
              <a:rPr lang="en-GB" sz="1600" dirty="0" smtClean="0">
                <a:latin typeface="Comic Sans MS" pitchFamily="66" charset="0"/>
              </a:rPr>
              <a:t>, </a:t>
            </a:r>
            <a:r>
              <a:rPr lang="en-GB" sz="1600" dirty="0" err="1" smtClean="0">
                <a:latin typeface="Comic Sans MS" pitchFamily="66" charset="0"/>
              </a:rPr>
              <a:t>diolch</a:t>
            </a:r>
            <a:r>
              <a:rPr lang="en-GB" sz="1600" dirty="0" smtClean="0">
                <a:latin typeface="Comic Sans MS" pitchFamily="66" charset="0"/>
              </a:rPr>
              <a:t>. A </a:t>
            </a:r>
            <a:r>
              <a:rPr lang="en-GB" sz="1600" dirty="0" err="1" smtClean="0">
                <a:latin typeface="Comic Sans MS" pitchFamily="66" charset="0"/>
              </a:rPr>
              <a:t>chithau</a:t>
            </a:r>
            <a:r>
              <a:rPr lang="en-GB" sz="1600" dirty="0" smtClean="0">
                <a:latin typeface="Comic Sans MS" pitchFamily="66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latin typeface="Comic Sans MS" pitchFamily="66" charset="0"/>
              </a:rPr>
              <a:t>A: </a:t>
            </a:r>
            <a:r>
              <a:rPr lang="en-GB" sz="1600" dirty="0" err="1" smtClean="0">
                <a:latin typeface="Comic Sans MS" pitchFamily="66" charset="0"/>
              </a:rPr>
              <a:t>Eithaf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da</a:t>
            </a:r>
            <a:r>
              <a:rPr lang="en-GB" sz="1600" dirty="0" smtClean="0">
                <a:latin typeface="Comic Sans MS" pitchFamily="66" charset="0"/>
              </a:rPr>
              <a:t>, </a:t>
            </a:r>
            <a:r>
              <a:rPr lang="en-GB" sz="1600" dirty="0" err="1" smtClean="0">
                <a:latin typeface="Comic Sans MS" pitchFamily="66" charset="0"/>
              </a:rPr>
              <a:t>diolch</a:t>
            </a:r>
            <a:r>
              <a:rPr lang="en-GB" sz="1600" dirty="0" smtClean="0">
                <a:latin typeface="Comic Sans MS" pitchFamily="66" charset="0"/>
              </a:rPr>
              <a:t>. </a:t>
            </a:r>
            <a:r>
              <a:rPr lang="en-GB" sz="1600" dirty="0" err="1" smtClean="0">
                <a:latin typeface="Comic Sans MS" pitchFamily="66" charset="0"/>
              </a:rPr>
              <a:t>Sut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mae’r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tywydd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heddiw</a:t>
            </a:r>
            <a:r>
              <a:rPr lang="en-GB" sz="1600" dirty="0" smtClean="0">
                <a:latin typeface="Comic Sans MS" pitchFamily="66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latin typeface="Comic Sans MS" pitchFamily="66" charset="0"/>
              </a:rPr>
              <a:t>B: Mae </a:t>
            </a:r>
            <a:r>
              <a:rPr lang="en-GB" sz="1600" dirty="0" err="1" smtClean="0">
                <a:latin typeface="Comic Sans MS" pitchFamily="66" charset="0"/>
              </a:rPr>
              <a:t>hi’n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bwrw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glaw</a:t>
            </a:r>
            <a:r>
              <a:rPr lang="en-GB" sz="1600" dirty="0" smtClean="0">
                <a:latin typeface="Comic Sans MS" pitchFamily="66" charset="0"/>
              </a:rPr>
              <a:t>. Mae </a:t>
            </a:r>
            <a:r>
              <a:rPr lang="en-GB" sz="1600" dirty="0" err="1" smtClean="0">
                <a:latin typeface="Comic Sans MS" pitchFamily="66" charset="0"/>
              </a:rPr>
              <a:t>hi’n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ddiflas</a:t>
            </a:r>
            <a:r>
              <a:rPr lang="en-GB" sz="1600" dirty="0" smtClean="0">
                <a:latin typeface="Comic Sans MS" pitchFamily="66" charset="0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latin typeface="Comic Sans MS" pitchFamily="66" charset="0"/>
              </a:rPr>
              <a:t>A: O </a:t>
            </a:r>
            <a:r>
              <a:rPr lang="en-GB" sz="1600" dirty="0" err="1" smtClean="0">
                <a:latin typeface="Comic Sans MS" pitchFamily="66" charset="0"/>
              </a:rPr>
              <a:t>diar</a:t>
            </a:r>
            <a:r>
              <a:rPr lang="en-GB" sz="1600" dirty="0" smtClean="0">
                <a:latin typeface="Comic Sans MS" pitchFamily="66" charset="0"/>
              </a:rPr>
              <a:t>! </a:t>
            </a:r>
            <a:r>
              <a:rPr lang="en-GB" sz="1600" dirty="0" err="1" smtClean="0">
                <a:latin typeface="Comic Sans MS" pitchFamily="66" charset="0"/>
              </a:rPr>
              <a:t>Welai</a:t>
            </a:r>
            <a:r>
              <a:rPr lang="en-GB" sz="1600" dirty="0" smtClean="0">
                <a:latin typeface="Comic Sans MS" pitchFamily="66" charset="0"/>
              </a:rPr>
              <a:t> chi </a:t>
            </a:r>
            <a:r>
              <a:rPr lang="en-GB" sz="1600" dirty="0" err="1" smtClean="0">
                <a:latin typeface="Comic Sans MS" pitchFamily="66" charset="0"/>
              </a:rPr>
              <a:t>eto</a:t>
            </a:r>
            <a:r>
              <a:rPr lang="en-GB" sz="1600" dirty="0" smtClean="0">
                <a:latin typeface="Comic Sans MS" pitchFamily="66" charset="0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latin typeface="Comic Sans MS" pitchFamily="66" charset="0"/>
              </a:rPr>
              <a:t>B: </a:t>
            </a:r>
            <a:r>
              <a:rPr lang="en-GB" sz="1600" dirty="0" err="1" smtClean="0">
                <a:latin typeface="Comic Sans MS" pitchFamily="66" charset="0"/>
              </a:rPr>
              <a:t>Hwyl</a:t>
            </a:r>
            <a:r>
              <a:rPr lang="en-GB" sz="1600" dirty="0" smtClean="0">
                <a:latin typeface="Comic Sans MS" pitchFamily="66" charset="0"/>
              </a:rPr>
              <a:t> </a:t>
            </a:r>
            <a:r>
              <a:rPr lang="en-GB" sz="1600" dirty="0" err="1" smtClean="0">
                <a:latin typeface="Comic Sans MS" pitchFamily="66" charset="0"/>
              </a:rPr>
              <a:t>fawr</a:t>
            </a:r>
            <a:r>
              <a:rPr lang="en-GB" sz="1600" dirty="0" smtClean="0">
                <a:latin typeface="Comic Sans MS" pitchFamily="66" charset="0"/>
              </a:rPr>
              <a:t>.</a:t>
            </a:r>
            <a:endParaRPr lang="en-GB" sz="1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85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Gwaith</a:t>
            </a:r>
            <a:r>
              <a:rPr lang="en-GB" dirty="0" smtClean="0"/>
              <a:t> </a:t>
            </a:r>
            <a:r>
              <a:rPr lang="en-GB" dirty="0" err="1" smtClean="0"/>
              <a:t>Cartref</a:t>
            </a:r>
            <a:endParaRPr lang="en-GB" dirty="0" smtClean="0"/>
          </a:p>
          <a:p>
            <a:pPr algn="ctr"/>
            <a:endParaRPr lang="en-GB" dirty="0" smtClean="0"/>
          </a:p>
          <a:p>
            <a:r>
              <a:rPr lang="en-GB" dirty="0" smtClean="0"/>
              <a:t>Fill in the following table for the </a:t>
            </a:r>
            <a:r>
              <a:rPr lang="en-GB" i="1" dirty="0" err="1" smtClean="0"/>
              <a:t>wythnos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000096"/>
          <a:ext cx="6786586" cy="7929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14586"/>
              </a:tblGrid>
              <a:tr h="991203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Diwrnod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Bore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P’nawn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1203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omic Sans MS" pitchFamily="66" charset="0"/>
                        </a:rPr>
                        <a:t>Dydd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Sul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latin typeface="Comic Sans MS" pitchFamily="66" charset="0"/>
                        </a:rPr>
                        <a:t>             Mae</a:t>
                      </a:r>
                      <a:r>
                        <a:rPr lang="en-GB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GB" baseline="0" dirty="0" err="1" smtClean="0">
                          <a:latin typeface="Comic Sans MS" pitchFamily="66" charset="0"/>
                        </a:rPr>
                        <a:t>hi’n</a:t>
                      </a:r>
                      <a:endParaRPr lang="en-GB" baseline="0" dirty="0" smtClean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GB" baseline="0" dirty="0" smtClean="0">
                          <a:latin typeface="Comic Sans MS" pitchFamily="66" charset="0"/>
                        </a:rPr>
                        <a:t>  </a:t>
                      </a:r>
                      <a:r>
                        <a:rPr lang="en-GB" baseline="0" dirty="0" err="1" smtClean="0">
                          <a:latin typeface="Comic Sans MS" pitchFamily="66" charset="0"/>
                        </a:rPr>
                        <a:t>b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raf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.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1203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omic Sans MS" pitchFamily="66" charset="0"/>
                        </a:rPr>
                        <a:t>Dydd</a:t>
                      </a:r>
                      <a:r>
                        <a:rPr lang="en-GB" baseline="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GB" baseline="0" dirty="0" err="1" smtClean="0">
                          <a:latin typeface="Comic Sans MS" pitchFamily="66" charset="0"/>
                        </a:rPr>
                        <a:t>Llun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1203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omic Sans MS" pitchFamily="66" charset="0"/>
                        </a:rPr>
                        <a:t>Dydd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Mawrth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1203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omic Sans MS" pitchFamily="66" charset="0"/>
                        </a:rPr>
                        <a:t>Dydd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Mercher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1203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omic Sans MS" pitchFamily="66" charset="0"/>
                        </a:rPr>
                        <a:t>Dydd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Iau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1203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omic Sans MS" pitchFamily="66" charset="0"/>
                        </a:rPr>
                        <a:t>Dydd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Gwener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1203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Comic Sans MS" pitchFamily="66" charset="0"/>
                        </a:rPr>
                        <a:t>Dydd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Sadwrn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C:\Users\Fflur\Pictures\Microsoft Clip Organizer\j044040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2" y="2071670"/>
            <a:ext cx="779459" cy="779459"/>
          </a:xfrm>
          <a:prstGeom prst="rect">
            <a:avLst/>
          </a:prstGeom>
          <a:noFill/>
        </p:spPr>
      </p:pic>
      <p:pic>
        <p:nvPicPr>
          <p:cNvPr id="7" name="Picture 2" descr="C:\Users\Fflur\Pictures\Microsoft Clip Organizer\j044040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2" y="8072462"/>
            <a:ext cx="779459" cy="779459"/>
          </a:xfrm>
          <a:prstGeom prst="rect">
            <a:avLst/>
          </a:prstGeom>
          <a:noFill/>
        </p:spPr>
      </p:pic>
      <p:pic>
        <p:nvPicPr>
          <p:cNvPr id="1028" name="Picture 4" descr="C:\Users\Fflur\Pictures\Microsoft Clip Organizer\j023218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8" y="4212760"/>
            <a:ext cx="714380" cy="678747"/>
          </a:xfrm>
          <a:prstGeom prst="rect">
            <a:avLst/>
          </a:prstGeom>
          <a:noFill/>
        </p:spPr>
      </p:pic>
      <p:pic>
        <p:nvPicPr>
          <p:cNvPr id="1029" name="Picture 5" descr="C:\Users\Fflur\Pictures\Microsoft Clip Organizer\j041362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85" y="2115346"/>
            <a:ext cx="571504" cy="859235"/>
          </a:xfrm>
          <a:prstGeom prst="rect">
            <a:avLst/>
          </a:prstGeom>
          <a:noFill/>
        </p:spPr>
      </p:pic>
      <p:pic>
        <p:nvPicPr>
          <p:cNvPr id="1030" name="Picture 6" descr="C:\Users\Fflur\Pictures\Microsoft Clip Organizer\j0237936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92" y="3000365"/>
            <a:ext cx="785818" cy="1002824"/>
          </a:xfrm>
          <a:prstGeom prst="rect">
            <a:avLst/>
          </a:prstGeom>
          <a:noFill/>
        </p:spPr>
      </p:pic>
      <p:pic>
        <p:nvPicPr>
          <p:cNvPr id="1031" name="Picture 7" descr="C:\Users\Fflur\Pictures\Microsoft Clip Organizer\j0233094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00570" y="3071802"/>
            <a:ext cx="893799" cy="924642"/>
          </a:xfrm>
          <a:prstGeom prst="rect">
            <a:avLst/>
          </a:prstGeom>
          <a:noFill/>
        </p:spPr>
      </p:pic>
      <p:pic>
        <p:nvPicPr>
          <p:cNvPr id="1032" name="Picture 8" descr="C:\Users\Fflur\Pictures\Microsoft Clip Organizer\j038717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57430" y="4000496"/>
            <a:ext cx="857256" cy="857256"/>
          </a:xfrm>
          <a:prstGeom prst="rect">
            <a:avLst/>
          </a:prstGeom>
          <a:noFill/>
        </p:spPr>
      </p:pic>
      <p:pic>
        <p:nvPicPr>
          <p:cNvPr id="1033" name="Picture 9" descr="C:\Users\Fflur\Pictures\Microsoft Clip Organizer\j0431597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57430" y="5929322"/>
            <a:ext cx="1031923" cy="1031923"/>
          </a:xfrm>
          <a:prstGeom prst="rect">
            <a:avLst/>
          </a:prstGeom>
          <a:noFill/>
        </p:spPr>
      </p:pic>
      <p:pic>
        <p:nvPicPr>
          <p:cNvPr id="1034" name="Picture 10" descr="C:\Users\Fflur\Pictures\Microsoft Clip Organizer\j0279350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3446" y="7000893"/>
            <a:ext cx="724397" cy="928693"/>
          </a:xfrm>
          <a:prstGeom prst="rect">
            <a:avLst/>
          </a:prstGeom>
          <a:noFill/>
        </p:spPr>
      </p:pic>
      <p:pic>
        <p:nvPicPr>
          <p:cNvPr id="1036" name="Picture 12" descr="C:\Users\Fflur\Pictures\Microsoft Clip Organizer\so01495_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9" y="7964114"/>
            <a:ext cx="857256" cy="905391"/>
          </a:xfrm>
          <a:prstGeom prst="rect">
            <a:avLst/>
          </a:prstGeom>
          <a:noFill/>
        </p:spPr>
      </p:pic>
      <p:pic>
        <p:nvPicPr>
          <p:cNvPr id="1037" name="Picture 13" descr="C:\Users\Fflur\Pictures\Microsoft Clip Organizer\pe07665_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57430" y="7000893"/>
            <a:ext cx="698420" cy="857256"/>
          </a:xfrm>
          <a:prstGeom prst="rect">
            <a:avLst/>
          </a:prstGeom>
          <a:noFill/>
        </p:spPr>
      </p:pic>
      <p:pic>
        <p:nvPicPr>
          <p:cNvPr id="1038" name="Picture 14" descr="C:\Users\Fflur\Pictures\Microsoft Clip Organizer\j0425798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72008" y="6072198"/>
            <a:ext cx="785818" cy="690561"/>
          </a:xfrm>
          <a:prstGeom prst="rect">
            <a:avLst/>
          </a:prstGeom>
          <a:noFill/>
        </p:spPr>
      </p:pic>
      <p:pic>
        <p:nvPicPr>
          <p:cNvPr id="1039" name="Picture 15" descr="C:\Users\Fflur\Pictures\Microsoft Clip Organizer\j0441525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428868" y="5000628"/>
            <a:ext cx="809587" cy="894240"/>
          </a:xfrm>
          <a:prstGeom prst="rect">
            <a:avLst/>
          </a:prstGeom>
          <a:noFill/>
        </p:spPr>
      </p:pic>
      <p:pic>
        <p:nvPicPr>
          <p:cNvPr id="1040" name="Picture 16" descr="C:\Users\Fflur\Pictures\Microsoft Clip Organizer\j0233094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8" y="5072066"/>
            <a:ext cx="769978" cy="7965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</a:t>
            </a:r>
            <a:r>
              <a:rPr lang="en-GB" dirty="0" smtClean="0"/>
              <a:t>look at the following example, then answer the questions about each of the pictures shown below. 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66" y="785784"/>
          <a:ext cx="6072230" cy="8072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3429024"/>
              </a:tblGrid>
              <a:tr h="1345416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Ydy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hi’n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braf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heddiw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endParaRPr lang="en-GB" i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i="1" dirty="0" err="1" smtClean="0">
                          <a:solidFill>
                            <a:schemeClr val="tx1"/>
                          </a:solidFill>
                        </a:rPr>
                        <a:t>Nac</a:t>
                      </a:r>
                      <a:r>
                        <a:rPr lang="en-GB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i="1" dirty="0" err="1" smtClean="0">
                          <a:solidFill>
                            <a:schemeClr val="tx1"/>
                          </a:solidFill>
                        </a:rPr>
                        <a:t>ydy</a:t>
                      </a:r>
                      <a:r>
                        <a:rPr lang="en-GB" i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i="1" dirty="0" err="1" smtClean="0">
                          <a:solidFill>
                            <a:schemeClr val="tx1"/>
                          </a:solidFill>
                        </a:rPr>
                        <a:t>mae</a:t>
                      </a:r>
                      <a:r>
                        <a:rPr lang="en-GB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i="1" dirty="0" err="1" smtClean="0">
                          <a:solidFill>
                            <a:schemeClr val="tx1"/>
                          </a:solidFill>
                        </a:rPr>
                        <a:t>hi’n</a:t>
                      </a:r>
                      <a:r>
                        <a:rPr lang="en-GB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i="1" dirty="0" err="1" smtClean="0">
                          <a:solidFill>
                            <a:schemeClr val="tx1"/>
                          </a:solidFill>
                        </a:rPr>
                        <a:t>bwrw</a:t>
                      </a:r>
                      <a:r>
                        <a:rPr lang="en-GB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i="1" dirty="0" err="1" smtClean="0">
                          <a:solidFill>
                            <a:schemeClr val="tx1"/>
                          </a:solidFill>
                        </a:rPr>
                        <a:t>glaw</a:t>
                      </a:r>
                      <a:r>
                        <a:rPr lang="en-GB" i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GB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5416">
                <a:tc>
                  <a:txBody>
                    <a:bodyPr/>
                    <a:lstStyle/>
                    <a:p>
                      <a:r>
                        <a:rPr lang="en-GB" dirty="0" smtClean="0"/>
                        <a:t>2.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Ydy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hi’n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oer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heddiw</a:t>
                      </a:r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5416">
                <a:tc>
                  <a:txBody>
                    <a:bodyPr/>
                    <a:lstStyle/>
                    <a:p>
                      <a:r>
                        <a:rPr lang="en-GB" dirty="0" smtClean="0"/>
                        <a:t>3.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Ydy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hi’n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bwrw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glaw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heddiw</a:t>
                      </a:r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5416">
                <a:tc>
                  <a:txBody>
                    <a:bodyPr/>
                    <a:lstStyle/>
                    <a:p>
                      <a:r>
                        <a:rPr lang="en-GB" dirty="0" smtClean="0"/>
                        <a:t>4.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Ydy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hi’n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ddiflas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heddiw</a:t>
                      </a:r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5416">
                <a:tc>
                  <a:txBody>
                    <a:bodyPr/>
                    <a:lstStyle/>
                    <a:p>
                      <a:r>
                        <a:rPr lang="en-GB" dirty="0" smtClean="0"/>
                        <a:t>5.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Ydy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hi’n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oer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heddiw</a:t>
                      </a:r>
                      <a:r>
                        <a:rPr lang="en-GB" baseline="0" dirty="0" smtClean="0"/>
                        <a:t>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5416">
                <a:tc>
                  <a:txBody>
                    <a:bodyPr/>
                    <a:lstStyle/>
                    <a:p>
                      <a:r>
                        <a:rPr lang="en-GB" dirty="0" smtClean="0"/>
                        <a:t>6.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Ydy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hi’n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wyntog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heddiw</a:t>
                      </a:r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8" name="Picture 4" descr="C:\Users\Fflur\Pictures\Microsoft Clip Organizer\AG00501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32" y="857224"/>
            <a:ext cx="1424898" cy="1285884"/>
          </a:xfrm>
          <a:prstGeom prst="rect">
            <a:avLst/>
          </a:prstGeom>
          <a:noFill/>
        </p:spPr>
      </p:pic>
      <p:pic>
        <p:nvPicPr>
          <p:cNvPr id="1029" name="Picture 5" descr="C:\Users\Fflur\Pictures\Microsoft Clip Organizer\j04244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802" y="2428860"/>
            <a:ext cx="1133949" cy="1038226"/>
          </a:xfrm>
          <a:prstGeom prst="rect">
            <a:avLst/>
          </a:prstGeom>
          <a:noFill/>
        </p:spPr>
      </p:pic>
      <p:pic>
        <p:nvPicPr>
          <p:cNvPr id="1030" name="Picture 6" descr="C:\Users\Fflur\Pictures\Microsoft Clip Organizer\j029383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04" y="2500298"/>
            <a:ext cx="1008020" cy="93326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357298" y="2571736"/>
            <a:ext cx="529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31" name="Picture 7" descr="C:\Users\Fflur\Pictures\Microsoft Clip Organizer\j028894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84" y="6143636"/>
            <a:ext cx="1209675" cy="1381125"/>
          </a:xfrm>
          <a:prstGeom prst="rect">
            <a:avLst/>
          </a:prstGeom>
          <a:noFill/>
        </p:spPr>
      </p:pic>
      <p:pic>
        <p:nvPicPr>
          <p:cNvPr id="1032" name="Picture 8" descr="C:\Users\Fflur\Pictures\Microsoft Clip Organizer\j0366428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0240" y="7858148"/>
            <a:ext cx="922630" cy="912571"/>
          </a:xfrm>
          <a:prstGeom prst="rect">
            <a:avLst/>
          </a:prstGeom>
          <a:noFill/>
        </p:spPr>
      </p:pic>
      <p:pic>
        <p:nvPicPr>
          <p:cNvPr id="1033" name="Picture 9" descr="C:\Users\Fflur\Pictures\Microsoft Clip Organizer\na00969_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66" y="7786710"/>
            <a:ext cx="1755648" cy="1143008"/>
          </a:xfrm>
          <a:prstGeom prst="rect">
            <a:avLst/>
          </a:prstGeom>
          <a:noFill/>
        </p:spPr>
      </p:pic>
      <p:pic>
        <p:nvPicPr>
          <p:cNvPr id="1034" name="Picture 10" descr="C:\Users\Fflur\Pictures\Microsoft Clip Organizer\j0429815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1546" y="4714876"/>
            <a:ext cx="1428760" cy="1514486"/>
          </a:xfrm>
          <a:prstGeom prst="rect">
            <a:avLst/>
          </a:prstGeom>
          <a:noFill/>
        </p:spPr>
      </p:pic>
      <p:pic>
        <p:nvPicPr>
          <p:cNvPr id="1035" name="Picture 11" descr="C:\Users\Fflur\Pictures\Microsoft Clip Organizer\j0199249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57232" y="3500430"/>
            <a:ext cx="1548005" cy="1171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14" y="0"/>
          <a:ext cx="6786586" cy="8929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  <a:gridCol w="34290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Mae </a:t>
                      </a:r>
                      <a:r>
                        <a:rPr lang="en-GB" sz="4800" b="0" dirty="0" err="1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hi’n</a:t>
                      </a:r>
                      <a:r>
                        <a:rPr lang="en-GB" sz="4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4800" b="0" dirty="0" err="1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braf</a:t>
                      </a:r>
                      <a:r>
                        <a:rPr lang="en-GB" sz="4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.</a:t>
                      </a:r>
                      <a:endParaRPr lang="en-GB" sz="4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Mae </a:t>
                      </a:r>
                      <a:r>
                        <a:rPr lang="en-GB" sz="4800" b="0" dirty="0" err="1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hi’n</a:t>
                      </a:r>
                      <a:r>
                        <a:rPr lang="en-GB" sz="4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4800" b="0" dirty="0" err="1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wyntog</a:t>
                      </a:r>
                      <a:r>
                        <a:rPr lang="en-GB" sz="4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.</a:t>
                      </a:r>
                      <a:endParaRPr lang="en-GB" sz="4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Mae </a:t>
                      </a:r>
                      <a:r>
                        <a:rPr lang="en-GB" sz="4800" b="0" dirty="0" err="1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hi’n</a:t>
                      </a:r>
                      <a:r>
                        <a:rPr lang="en-GB" sz="4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4800" b="0" dirty="0" err="1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bwrw</a:t>
                      </a:r>
                      <a:r>
                        <a:rPr lang="en-GB" sz="4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4800" b="0" dirty="0" err="1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glaw</a:t>
                      </a:r>
                      <a:r>
                        <a:rPr lang="en-GB" sz="4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.</a:t>
                      </a:r>
                      <a:endParaRPr lang="en-GB" sz="4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71718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Mae </a:t>
                      </a:r>
                      <a:r>
                        <a:rPr lang="en-GB" sz="4800" b="0" dirty="0" err="1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hi’n</a:t>
                      </a:r>
                      <a:r>
                        <a:rPr lang="en-GB" sz="4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4800" b="0" dirty="0" err="1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boeth</a:t>
                      </a:r>
                      <a:r>
                        <a:rPr lang="en-GB" sz="4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.</a:t>
                      </a:r>
                      <a:endParaRPr lang="en-GB" sz="4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C:\Users\Fflur\Pictures\Microsoft Clip Organizer\j044040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9" y="1"/>
            <a:ext cx="2286016" cy="2286016"/>
          </a:xfrm>
          <a:prstGeom prst="rect">
            <a:avLst/>
          </a:prstGeom>
          <a:noFill/>
        </p:spPr>
      </p:pic>
      <p:pic>
        <p:nvPicPr>
          <p:cNvPr id="1027" name="Picture 3" descr="C:\Users\Fflur\Pictures\Microsoft Clip Organizer\j023309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90" y="2357422"/>
            <a:ext cx="2571768" cy="2119377"/>
          </a:xfrm>
          <a:prstGeom prst="rect">
            <a:avLst/>
          </a:prstGeom>
          <a:noFill/>
        </p:spPr>
      </p:pic>
      <p:pic>
        <p:nvPicPr>
          <p:cNvPr id="1029" name="Picture 5" descr="C:\Users\Fflur\Pictures\Microsoft Clip Organizer\j0228935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5450" y="4757738"/>
            <a:ext cx="1662113" cy="1789112"/>
          </a:xfrm>
          <a:prstGeom prst="rect">
            <a:avLst/>
          </a:prstGeom>
          <a:noFill/>
        </p:spPr>
      </p:pic>
      <p:pic>
        <p:nvPicPr>
          <p:cNvPr id="1030" name="Picture 6" descr="C:\Users\Fflur\Pictures\Microsoft Clip Organizer\hh00446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6" y="6929454"/>
            <a:ext cx="1428760" cy="1863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6858000" cy="9001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917"/>
                <a:gridCol w="3465083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Mae </a:t>
                      </a:r>
                      <a:r>
                        <a:rPr lang="en-GB" sz="4800" b="0" dirty="0" err="1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hi’n</a:t>
                      </a:r>
                      <a:r>
                        <a:rPr lang="en-GB" sz="4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4800" b="0" dirty="0" err="1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ddiflas</a:t>
                      </a:r>
                      <a:r>
                        <a:rPr lang="en-GB" sz="4800" b="0" baseline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4800" b="0" i="1" baseline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(miserable)</a:t>
                      </a:r>
                      <a:endParaRPr lang="en-GB" sz="4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Mae </a:t>
                      </a:r>
                      <a:r>
                        <a:rPr lang="en-GB" sz="4800" b="0" dirty="0" err="1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hi’n</a:t>
                      </a:r>
                      <a:r>
                        <a:rPr lang="en-GB" sz="4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4800" b="0" dirty="0" err="1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stormus</a:t>
                      </a:r>
                      <a:r>
                        <a:rPr lang="en-GB" sz="4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.</a:t>
                      </a:r>
                      <a:endParaRPr lang="en-GB" sz="4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Mae </a:t>
                      </a:r>
                      <a:r>
                        <a:rPr lang="en-GB" sz="4800" b="0" dirty="0" err="1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hi’n</a:t>
                      </a:r>
                      <a:r>
                        <a:rPr lang="en-GB" sz="4800" b="0" baseline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4800" b="0" baseline="0" dirty="0" err="1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bwrw</a:t>
                      </a:r>
                      <a:r>
                        <a:rPr lang="en-GB" sz="4800" b="0" baseline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4800" b="0" baseline="0" dirty="0" err="1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eira</a:t>
                      </a:r>
                      <a:r>
                        <a:rPr lang="en-GB" sz="4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.</a:t>
                      </a:r>
                      <a:endParaRPr lang="en-GB" sz="4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43156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Mae </a:t>
                      </a:r>
                      <a:r>
                        <a:rPr lang="en-GB" sz="4800" b="0" dirty="0" err="1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hi’n</a:t>
                      </a:r>
                      <a:r>
                        <a:rPr lang="en-GB" sz="4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sz="4800" b="0" dirty="0" err="1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oer</a:t>
                      </a:r>
                      <a:r>
                        <a:rPr lang="en-GB" sz="4800" b="0" dirty="0" smtClean="0">
                          <a:solidFill>
                            <a:sysClr val="windowText" lastClr="000000"/>
                          </a:solidFill>
                          <a:latin typeface="Comic Sans MS" pitchFamily="66" charset="0"/>
                        </a:rPr>
                        <a:t>.</a:t>
                      </a:r>
                      <a:endParaRPr lang="en-GB" sz="4800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0" dirty="0">
                        <a:solidFill>
                          <a:sysClr val="windowText" lastClr="00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 descr="C:\Users\Fflur\Pictures\Microsoft Clip Organizer\j043159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66" y="2428860"/>
            <a:ext cx="2333646" cy="1997090"/>
          </a:xfrm>
          <a:prstGeom prst="rect">
            <a:avLst/>
          </a:prstGeom>
          <a:noFill/>
        </p:spPr>
      </p:pic>
      <p:pic>
        <p:nvPicPr>
          <p:cNvPr id="2051" name="Picture 3" descr="C:\Users\Fflur\Pictures\Microsoft Clip Organizer\pe07665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6877050"/>
            <a:ext cx="1614141" cy="1981230"/>
          </a:xfrm>
          <a:prstGeom prst="rect">
            <a:avLst/>
          </a:prstGeom>
          <a:noFill/>
        </p:spPr>
      </p:pic>
      <p:pic>
        <p:nvPicPr>
          <p:cNvPr id="2052" name="Picture 4" descr="C:\Users\Fflur\Pictures\Microsoft Clip Organizer\j042579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90" y="0"/>
            <a:ext cx="2571768" cy="2143108"/>
          </a:xfrm>
          <a:prstGeom prst="rect">
            <a:avLst/>
          </a:prstGeom>
          <a:noFill/>
        </p:spPr>
      </p:pic>
      <p:pic>
        <p:nvPicPr>
          <p:cNvPr id="2053" name="Picture 5" descr="C:\Users\Fflur\Pictures\Microsoft Clip Organizer\j043638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52" y="4572000"/>
            <a:ext cx="2428892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6858000" cy="9001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</a:tblGrid>
              <a:tr h="1306286">
                <a:tc>
                  <a:txBody>
                    <a:bodyPr/>
                    <a:lstStyle/>
                    <a:p>
                      <a:r>
                        <a:rPr lang="en-GB" b="0" dirty="0" err="1" smtClean="0">
                          <a:solidFill>
                            <a:schemeClr val="tx1"/>
                          </a:solidFill>
                        </a:rPr>
                        <a:t>Dechrau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628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628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628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628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628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634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7858148"/>
            <a:ext cx="200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Diwedd</a:t>
            </a:r>
            <a:endParaRPr lang="en-GB" dirty="0"/>
          </a:p>
        </p:txBody>
      </p:sp>
      <p:pic>
        <p:nvPicPr>
          <p:cNvPr id="3075" name="Picture 3" descr="C:\Users\Fflur\Pictures\Microsoft Clip Organizer\j04160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878414">
            <a:off x="719939" y="275840"/>
            <a:ext cx="982101" cy="1132842"/>
          </a:xfrm>
          <a:prstGeom prst="rect">
            <a:avLst/>
          </a:prstGeom>
          <a:noFill/>
        </p:spPr>
      </p:pic>
      <p:pic>
        <p:nvPicPr>
          <p:cNvPr id="8" name="Picture 3" descr="C:\Users\Fflur\Pictures\Microsoft Clip Organizer\j04160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241621">
            <a:off x="1038310" y="8053589"/>
            <a:ext cx="669812" cy="772620"/>
          </a:xfrm>
          <a:prstGeom prst="rect">
            <a:avLst/>
          </a:prstGeom>
          <a:noFill/>
        </p:spPr>
      </p:pic>
      <p:pic>
        <p:nvPicPr>
          <p:cNvPr id="10" name="Picture 4" descr="C:\Users\Fflur\Pictures\Microsoft Clip Organizer\j022893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42" y="2571736"/>
            <a:ext cx="1571636" cy="1357290"/>
          </a:xfrm>
          <a:prstGeom prst="rect">
            <a:avLst/>
          </a:prstGeom>
          <a:noFill/>
        </p:spPr>
      </p:pic>
      <p:pic>
        <p:nvPicPr>
          <p:cNvPr id="11" name="Picture 4" descr="C:\Users\Fflur\Pictures\Microsoft Clip Organizer\j022893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8" y="5214942"/>
            <a:ext cx="1571636" cy="1357290"/>
          </a:xfrm>
          <a:prstGeom prst="rect">
            <a:avLst/>
          </a:prstGeom>
          <a:noFill/>
        </p:spPr>
      </p:pic>
      <p:pic>
        <p:nvPicPr>
          <p:cNvPr id="12" name="Picture 4" descr="C:\Users\Fflur\Pictures\Microsoft Clip Organizer\j022893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82" y="7929586"/>
            <a:ext cx="1357322" cy="1029329"/>
          </a:xfrm>
          <a:prstGeom prst="rect">
            <a:avLst/>
          </a:prstGeom>
          <a:noFill/>
        </p:spPr>
      </p:pic>
      <p:pic>
        <p:nvPicPr>
          <p:cNvPr id="14" name="Picture 5" descr="C:\Users\Fflur\Pictures\Microsoft Clip Organizer\j043159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42" y="1428728"/>
            <a:ext cx="1382738" cy="1143008"/>
          </a:xfrm>
          <a:prstGeom prst="rect">
            <a:avLst/>
          </a:prstGeom>
          <a:noFill/>
        </p:spPr>
      </p:pic>
      <p:pic>
        <p:nvPicPr>
          <p:cNvPr id="15" name="Picture 5" descr="C:\Users\Fflur\Pictures\Microsoft Clip Organizer\j043159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66" y="5214942"/>
            <a:ext cx="1382738" cy="1143008"/>
          </a:xfrm>
          <a:prstGeom prst="rect">
            <a:avLst/>
          </a:prstGeom>
          <a:noFill/>
        </p:spPr>
      </p:pic>
      <p:pic>
        <p:nvPicPr>
          <p:cNvPr id="3078" name="Picture 6" descr="C:\Users\Fflur\Pictures\Microsoft Clip Organizer\j044040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20" y="1285852"/>
            <a:ext cx="1285884" cy="1285884"/>
          </a:xfrm>
          <a:prstGeom prst="rect">
            <a:avLst/>
          </a:prstGeom>
          <a:noFill/>
        </p:spPr>
      </p:pic>
      <p:pic>
        <p:nvPicPr>
          <p:cNvPr id="18" name="Picture 6" descr="C:\Users\Fflur\Pictures\Microsoft Clip Organizer\j044040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20" y="5214942"/>
            <a:ext cx="1285884" cy="1285884"/>
          </a:xfrm>
          <a:prstGeom prst="rect">
            <a:avLst/>
          </a:prstGeom>
          <a:noFill/>
        </p:spPr>
      </p:pic>
      <p:pic>
        <p:nvPicPr>
          <p:cNvPr id="19" name="Picture 6" descr="C:\Users\Fflur\Pictures\Microsoft Clip Organizer\j044040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8" y="0"/>
            <a:ext cx="1285884" cy="1285884"/>
          </a:xfrm>
          <a:prstGeom prst="rect">
            <a:avLst/>
          </a:prstGeom>
          <a:noFill/>
        </p:spPr>
      </p:pic>
      <p:pic>
        <p:nvPicPr>
          <p:cNvPr id="3079" name="Picture 7" descr="C:\Users\Fflur\Pictures\Microsoft Clip Organizer\j0233094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2074" y="1357290"/>
            <a:ext cx="1104882" cy="1143008"/>
          </a:xfrm>
          <a:prstGeom prst="rect">
            <a:avLst/>
          </a:prstGeom>
          <a:noFill/>
        </p:spPr>
      </p:pic>
      <p:pic>
        <p:nvPicPr>
          <p:cNvPr id="21" name="Picture 7" descr="C:\Users\Fflur\Pictures\Microsoft Clip Organizer\j0233094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2074" y="4000496"/>
            <a:ext cx="1104882" cy="1143008"/>
          </a:xfrm>
          <a:prstGeom prst="rect">
            <a:avLst/>
          </a:prstGeom>
          <a:noFill/>
        </p:spPr>
      </p:pic>
      <p:pic>
        <p:nvPicPr>
          <p:cNvPr id="22" name="Picture 7" descr="C:\Users\Fflur\Pictures\Microsoft Clip Organizer\j0233094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80" y="6643702"/>
            <a:ext cx="1104882" cy="1143008"/>
          </a:xfrm>
          <a:prstGeom prst="rect">
            <a:avLst/>
          </a:prstGeom>
          <a:noFill/>
        </p:spPr>
      </p:pic>
      <p:pic>
        <p:nvPicPr>
          <p:cNvPr id="3082" name="Picture 10" descr="C:\Users\Fflur\Pictures\Microsoft Clip Organizer\hh00446_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00372" y="2643174"/>
            <a:ext cx="1000132" cy="1245888"/>
          </a:xfrm>
          <a:prstGeom prst="rect">
            <a:avLst/>
          </a:prstGeom>
          <a:noFill/>
        </p:spPr>
      </p:pic>
      <p:pic>
        <p:nvPicPr>
          <p:cNvPr id="26" name="Picture 10" descr="C:\Users\Fflur\Pictures\Microsoft Clip Organizer\hh00446_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4950" y="6572264"/>
            <a:ext cx="1000132" cy="1245888"/>
          </a:xfrm>
          <a:prstGeom prst="rect">
            <a:avLst/>
          </a:prstGeom>
          <a:noFill/>
        </p:spPr>
      </p:pic>
      <p:pic>
        <p:nvPicPr>
          <p:cNvPr id="3083" name="Picture 11" descr="C:\Users\Fflur\Pictures\Microsoft Clip Organizer\j0279350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496" y="3929058"/>
            <a:ext cx="1012792" cy="1298422"/>
          </a:xfrm>
          <a:prstGeom prst="rect">
            <a:avLst/>
          </a:prstGeom>
          <a:noFill/>
        </p:spPr>
      </p:pic>
      <p:pic>
        <p:nvPicPr>
          <p:cNvPr id="28" name="Picture 11" descr="C:\Users\Fflur\Pictures\Microsoft Clip Organizer\j0279350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86058" y="6572264"/>
            <a:ext cx="1012792" cy="1298422"/>
          </a:xfrm>
          <a:prstGeom prst="rect">
            <a:avLst/>
          </a:prstGeom>
          <a:noFill/>
        </p:spPr>
      </p:pic>
      <p:pic>
        <p:nvPicPr>
          <p:cNvPr id="3084" name="Picture 12" descr="C:\Users\Fflur\Pictures\Microsoft Clip Organizer\pe07665_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3512" y="2571736"/>
            <a:ext cx="1016047" cy="1247117"/>
          </a:xfrm>
          <a:prstGeom prst="rect">
            <a:avLst/>
          </a:prstGeom>
          <a:noFill/>
        </p:spPr>
      </p:pic>
      <p:pic>
        <p:nvPicPr>
          <p:cNvPr id="30" name="Picture 12" descr="C:\Users\Fflur\Pictures\Microsoft Clip Organizer\pe07665_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918" y="3929058"/>
            <a:ext cx="1016047" cy="1247117"/>
          </a:xfrm>
          <a:prstGeom prst="rect">
            <a:avLst/>
          </a:prstGeom>
          <a:noFill/>
        </p:spPr>
      </p:pic>
      <p:pic>
        <p:nvPicPr>
          <p:cNvPr id="3085" name="Picture 13" descr="C:\Users\Fflur\Pictures\Microsoft Clip Organizer\j0425798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29198" y="7929586"/>
            <a:ext cx="1238291" cy="987730"/>
          </a:xfrm>
          <a:prstGeom prst="rect">
            <a:avLst/>
          </a:prstGeom>
          <a:noFill/>
        </p:spPr>
      </p:pic>
      <p:pic>
        <p:nvPicPr>
          <p:cNvPr id="32" name="Picture 13" descr="C:\Users\Fflur\Pictures\Microsoft Clip Organizer\j0425798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71744" y="0"/>
            <a:ext cx="1428760" cy="1202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Fflur\Pictures\Microsoft Clip Organizer\so01495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14" y="0"/>
            <a:ext cx="7215214" cy="9144000"/>
          </a:xfrm>
          <a:prstGeom prst="rect">
            <a:avLst/>
          </a:prstGeom>
          <a:noFill/>
        </p:spPr>
      </p:pic>
      <p:sp>
        <p:nvSpPr>
          <p:cNvPr id="6" name="Rounded Rectangular Callout 5"/>
          <p:cNvSpPr/>
          <p:nvPr/>
        </p:nvSpPr>
        <p:spPr>
          <a:xfrm>
            <a:off x="0" y="1428728"/>
            <a:ext cx="2428868" cy="1857388"/>
          </a:xfrm>
          <a:prstGeom prst="wedgeRoundRectCallout">
            <a:avLst>
              <a:gd name="adj1" fmla="val 61303"/>
              <a:gd name="adj2" fmla="val 1269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Mae </a:t>
            </a:r>
            <a:r>
              <a:rPr lang="en-GB" sz="4400" dirty="0" err="1" smtClean="0"/>
              <a:t>hi’n</a:t>
            </a:r>
            <a:r>
              <a:rPr lang="en-GB" sz="4400" dirty="0" smtClean="0"/>
              <a:t> </a:t>
            </a:r>
            <a:r>
              <a:rPr lang="en-GB" sz="4400" dirty="0" err="1" smtClean="0"/>
              <a:t>braf</a:t>
            </a:r>
            <a:r>
              <a:rPr lang="en-GB" sz="4400" dirty="0" smtClean="0"/>
              <a:t>!</a:t>
            </a:r>
          </a:p>
          <a:p>
            <a:pPr algn="ctr"/>
            <a:endParaRPr lang="en-GB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143512" y="5357818"/>
            <a:ext cx="1714488" cy="1357322"/>
          </a:xfrm>
          <a:prstGeom prst="wedgeRoundRectCallout">
            <a:avLst>
              <a:gd name="adj1" fmla="val -113056"/>
              <a:gd name="adj2" fmla="val 512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929198" y="5072066"/>
            <a:ext cx="22145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dirty="0"/>
          </a:p>
          <a:p>
            <a:pPr algn="ctr"/>
            <a:r>
              <a:rPr lang="en-GB" sz="4000" dirty="0" err="1" smtClean="0">
                <a:solidFill>
                  <a:schemeClr val="bg1"/>
                </a:solidFill>
              </a:rPr>
              <a:t>Ydy</a:t>
            </a:r>
            <a:r>
              <a:rPr lang="en-GB" sz="4000" dirty="0" smtClean="0"/>
              <a:t>  </a:t>
            </a:r>
          </a:p>
          <a:p>
            <a:pPr algn="ctr"/>
            <a:r>
              <a:rPr lang="en-GB" sz="2000" i="1" dirty="0" smtClean="0"/>
              <a:t>Yes it is</a:t>
            </a:r>
            <a:endParaRPr lang="en-GB" sz="40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Deialog</a:t>
            </a:r>
            <a:endParaRPr lang="en-GB" b="1" dirty="0" smtClean="0"/>
          </a:p>
          <a:p>
            <a:endParaRPr lang="en-GB" dirty="0"/>
          </a:p>
          <a:p>
            <a:r>
              <a:rPr lang="en-GB" i="1" dirty="0" err="1" smtClean="0"/>
              <a:t>Efo’ch</a:t>
            </a:r>
            <a:r>
              <a:rPr lang="en-GB" i="1" dirty="0" smtClean="0"/>
              <a:t> partner</a:t>
            </a:r>
            <a:r>
              <a:rPr lang="en-GB" dirty="0" smtClean="0"/>
              <a:t>, change the </a:t>
            </a:r>
            <a:r>
              <a:rPr lang="en-GB" i="1" smtClean="0"/>
              <a:t>deialog</a:t>
            </a:r>
            <a:r>
              <a:rPr lang="en-GB" smtClean="0"/>
              <a:t> </a:t>
            </a:r>
            <a:r>
              <a:rPr lang="en-GB" dirty="0" smtClean="0"/>
              <a:t>by varying the underlined phrases. Use the following to do this:</a:t>
            </a:r>
            <a:r>
              <a:rPr lang="en-GB" i="1" dirty="0" smtClean="0"/>
              <a:t>	</a:t>
            </a:r>
            <a:endParaRPr lang="en-GB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357290"/>
          <a:ext cx="6858000" cy="221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</a:tblGrid>
              <a:tr h="738192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a)     2:30pm              +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                                  +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</a:tr>
              <a:tr h="738192">
                <a:tc>
                  <a:txBody>
                    <a:bodyPr/>
                    <a:lstStyle/>
                    <a:p>
                      <a:r>
                        <a:rPr lang="en-GB" dirty="0" smtClean="0"/>
                        <a:t>b)     8:00am</a:t>
                      </a:r>
                      <a:r>
                        <a:rPr lang="en-GB" baseline="0" dirty="0" smtClean="0"/>
                        <a:t>               +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               +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</a:tr>
              <a:tr h="738192">
                <a:tc>
                  <a:txBody>
                    <a:bodyPr/>
                    <a:lstStyle/>
                    <a:p>
                      <a:r>
                        <a:rPr lang="en-GB" dirty="0" smtClean="0"/>
                        <a:t>c)     7:00pm                +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                +</a:t>
                      </a:r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5122" name="Picture 2" descr="C:\Users\Fflur\Pictures\Microsoft Clip Organizer\j042577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8" y="1071538"/>
            <a:ext cx="712487" cy="857256"/>
          </a:xfrm>
          <a:prstGeom prst="rect">
            <a:avLst/>
          </a:prstGeom>
          <a:noFill/>
        </p:spPr>
      </p:pic>
      <p:pic>
        <p:nvPicPr>
          <p:cNvPr id="5123" name="Picture 3" descr="C:\Users\Fflur\Pictures\Microsoft Clip Organizer\j023309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8" y="1142976"/>
            <a:ext cx="960893" cy="857256"/>
          </a:xfrm>
          <a:prstGeom prst="rect">
            <a:avLst/>
          </a:prstGeom>
          <a:noFill/>
        </p:spPr>
      </p:pic>
      <p:pic>
        <p:nvPicPr>
          <p:cNvPr id="5124" name="Picture 4" descr="C:\Users\Fflur\Pictures\Microsoft Clip Organizer\j0424466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8" y="1928794"/>
            <a:ext cx="785818" cy="675905"/>
          </a:xfrm>
          <a:prstGeom prst="rect">
            <a:avLst/>
          </a:prstGeom>
          <a:noFill/>
        </p:spPr>
      </p:pic>
      <p:pic>
        <p:nvPicPr>
          <p:cNvPr id="5125" name="Picture 5" descr="C:\Users\Fflur\Pictures\Microsoft Clip Organizer\j044040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36" y="1857356"/>
            <a:ext cx="871534" cy="871534"/>
          </a:xfrm>
          <a:prstGeom prst="rect">
            <a:avLst/>
          </a:prstGeom>
          <a:noFill/>
        </p:spPr>
      </p:pic>
      <p:pic>
        <p:nvPicPr>
          <p:cNvPr id="5126" name="Picture 6" descr="C:\Users\Fflur\Pictures\Microsoft Clip Organizer\j0098039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14686" y="2714612"/>
            <a:ext cx="611473" cy="703256"/>
          </a:xfrm>
          <a:prstGeom prst="rect">
            <a:avLst/>
          </a:prstGeom>
          <a:noFill/>
        </p:spPr>
      </p:pic>
      <p:pic>
        <p:nvPicPr>
          <p:cNvPr id="5127" name="Picture 7" descr="C:\Users\Fflur\Pictures\Microsoft Clip Organizer\j0407878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29198" y="2714612"/>
            <a:ext cx="1200162" cy="81735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500174" y="4000496"/>
            <a:ext cx="32861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dirty="0" smtClean="0"/>
              <a:t>A: </a:t>
            </a:r>
            <a:r>
              <a:rPr lang="en-GB" dirty="0" err="1" smtClean="0"/>
              <a:t>Helo</a:t>
            </a:r>
            <a:r>
              <a:rPr lang="en-GB" dirty="0" smtClean="0"/>
              <a:t>. </a:t>
            </a:r>
            <a:r>
              <a:rPr lang="en-GB" u="sng" dirty="0" smtClean="0"/>
              <a:t>Bore </a:t>
            </a:r>
            <a:r>
              <a:rPr lang="en-GB" u="sng" dirty="0" err="1" smtClean="0"/>
              <a:t>da</a:t>
            </a:r>
            <a:r>
              <a:rPr lang="en-GB" u="sng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B: </a:t>
            </a:r>
            <a:r>
              <a:rPr lang="en-GB" dirty="0" err="1" smtClean="0"/>
              <a:t>Sut</a:t>
            </a:r>
            <a:r>
              <a:rPr lang="en-GB" dirty="0" smtClean="0"/>
              <a:t> </a:t>
            </a:r>
            <a:r>
              <a:rPr lang="en-GB" dirty="0" err="1" smtClean="0"/>
              <a:t>wyt</a:t>
            </a:r>
            <a:r>
              <a:rPr lang="en-GB" dirty="0" smtClean="0"/>
              <a:t> </a:t>
            </a:r>
            <a:r>
              <a:rPr lang="en-GB" dirty="0" err="1" smtClean="0"/>
              <a:t>ti</a:t>
            </a:r>
            <a:r>
              <a:rPr lang="en-GB" dirty="0" smtClean="0"/>
              <a:t>?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A: </a:t>
            </a:r>
            <a:r>
              <a:rPr lang="en-GB" u="sng" dirty="0" err="1" smtClean="0"/>
              <a:t>Bendigedig</a:t>
            </a:r>
            <a:r>
              <a:rPr lang="en-GB" u="sng" dirty="0" smtClean="0"/>
              <a:t>! </a:t>
            </a:r>
            <a:r>
              <a:rPr lang="en-GB" dirty="0" smtClean="0"/>
              <a:t>A </a:t>
            </a:r>
            <a:r>
              <a:rPr lang="en-GB" dirty="0" err="1" smtClean="0"/>
              <a:t>tithau</a:t>
            </a:r>
            <a:r>
              <a:rPr lang="en-GB" dirty="0" smtClean="0"/>
              <a:t>?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B: </a:t>
            </a:r>
            <a:r>
              <a:rPr lang="en-GB" dirty="0" err="1" smtClean="0"/>
              <a:t>Iawn</a:t>
            </a:r>
            <a:r>
              <a:rPr lang="en-GB" dirty="0" smtClean="0"/>
              <a:t>, </a:t>
            </a:r>
            <a:r>
              <a:rPr lang="en-GB" dirty="0" err="1" smtClean="0"/>
              <a:t>diolch</a:t>
            </a:r>
            <a:r>
              <a:rPr lang="en-GB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A: </a:t>
            </a:r>
            <a:r>
              <a:rPr lang="en-GB" dirty="0" err="1" smtClean="0"/>
              <a:t>Sut</a:t>
            </a:r>
            <a:r>
              <a:rPr lang="en-GB" dirty="0" smtClean="0"/>
              <a:t> </a:t>
            </a:r>
            <a:r>
              <a:rPr lang="en-GB" dirty="0" err="1" smtClean="0"/>
              <a:t>mae’r</a:t>
            </a:r>
            <a:r>
              <a:rPr lang="en-GB" dirty="0" smtClean="0"/>
              <a:t> </a:t>
            </a:r>
            <a:r>
              <a:rPr lang="en-GB" dirty="0" err="1" smtClean="0"/>
              <a:t>tywydd</a:t>
            </a:r>
            <a:r>
              <a:rPr lang="en-GB" dirty="0" smtClean="0"/>
              <a:t>?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B: </a:t>
            </a:r>
            <a:r>
              <a:rPr lang="en-GB" u="sng" dirty="0" smtClean="0"/>
              <a:t>Mae </a:t>
            </a:r>
            <a:r>
              <a:rPr lang="en-GB" u="sng" dirty="0" err="1" smtClean="0"/>
              <a:t>hi’n</a:t>
            </a:r>
            <a:r>
              <a:rPr lang="en-GB" u="sng" dirty="0" smtClean="0"/>
              <a:t> </a:t>
            </a:r>
            <a:r>
              <a:rPr lang="en-GB" u="sng" dirty="0" err="1" smtClean="0"/>
              <a:t>braf</a:t>
            </a:r>
            <a:r>
              <a:rPr lang="en-GB" u="sng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A: </a:t>
            </a:r>
            <a:r>
              <a:rPr lang="en-GB" dirty="0" err="1" smtClean="0"/>
              <a:t>Ydy</a:t>
            </a:r>
            <a:r>
              <a:rPr lang="en-GB" dirty="0" smtClean="0"/>
              <a:t>. </a:t>
            </a:r>
            <a:r>
              <a:rPr lang="en-GB" dirty="0" err="1" smtClean="0"/>
              <a:t>Welai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eto</a:t>
            </a:r>
            <a:r>
              <a:rPr lang="en-GB" dirty="0" smtClean="0"/>
              <a:t>. </a:t>
            </a:r>
            <a:r>
              <a:rPr lang="en-GB" dirty="0" err="1" smtClean="0"/>
              <a:t>Hwyl</a:t>
            </a:r>
            <a:r>
              <a:rPr lang="en-GB" dirty="0" smtClean="0"/>
              <a:t> </a:t>
            </a:r>
            <a:r>
              <a:rPr lang="en-GB" dirty="0" err="1" smtClean="0"/>
              <a:t>fawr</a:t>
            </a:r>
            <a:r>
              <a:rPr lang="en-GB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B: </a:t>
            </a:r>
            <a:r>
              <a:rPr lang="en-GB" dirty="0" err="1" smtClean="0"/>
              <a:t>Hwyl</a:t>
            </a:r>
            <a:r>
              <a:rPr lang="en-GB" dirty="0" smtClean="0"/>
              <a:t>!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/>
              </a:tblGrid>
              <a:tr h="45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 descr="C:\Users\Fflur\Pictures\Microsoft Clip Organizer\j022893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60" y="0"/>
            <a:ext cx="4570810" cy="4500561"/>
          </a:xfrm>
          <a:prstGeom prst="rect">
            <a:avLst/>
          </a:prstGeom>
          <a:noFill/>
        </p:spPr>
      </p:pic>
      <p:pic>
        <p:nvPicPr>
          <p:cNvPr id="3075" name="Picture 3" descr="C:\Users\Fflur\Pictures\Microsoft Clip Organizer\j043159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46" y="4643438"/>
            <a:ext cx="5000660" cy="46117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/>
              </a:tblGrid>
              <a:tr h="45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pic>
        <p:nvPicPr>
          <p:cNvPr id="4099" name="Picture 3" descr="C:\Users\Fflur\Pictures\Microsoft Clip Organizer\hh0044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36" y="0"/>
            <a:ext cx="3714776" cy="4500562"/>
          </a:xfrm>
          <a:prstGeom prst="rect">
            <a:avLst/>
          </a:prstGeom>
          <a:noFill/>
        </p:spPr>
      </p:pic>
      <p:pic>
        <p:nvPicPr>
          <p:cNvPr id="4100" name="Picture 4" descr="C:\Users\Fflur\Pictures\Microsoft Clip Organizer\j023220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22" y="4676741"/>
            <a:ext cx="4390327" cy="4467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/>
              </a:tblGrid>
              <a:tr h="45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pic>
        <p:nvPicPr>
          <p:cNvPr id="5122" name="Picture 2" descr="C:\Users\Fflur\Pictures\Microsoft Clip Organizer\pe07665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50" y="0"/>
            <a:ext cx="3500462" cy="4429123"/>
          </a:xfrm>
          <a:prstGeom prst="rect">
            <a:avLst/>
          </a:prstGeom>
          <a:noFill/>
        </p:spPr>
      </p:pic>
      <p:pic>
        <p:nvPicPr>
          <p:cNvPr id="4" name="Picture 3" descr="C:\Users\Fflur\Pictures\Microsoft Clip Organizer\j023309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46" y="4786314"/>
            <a:ext cx="4767773" cy="4357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597</Words>
  <Application>Microsoft Office PowerPoint</Application>
  <PresentationFormat>On-screen Show (4:3)</PresentationFormat>
  <Paragraphs>125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Fflur</dc:creator>
  <cp:lastModifiedBy>Fflur</cp:lastModifiedBy>
  <cp:revision>52</cp:revision>
  <dcterms:created xsi:type="dcterms:W3CDTF">2009-10-14T13:08:56Z</dcterms:created>
  <dcterms:modified xsi:type="dcterms:W3CDTF">2009-10-24T14:46:43Z</dcterms:modified>
</cp:coreProperties>
</file>